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Nourd Bold" panose="020B0604020202020204" charset="0"/>
      <p:regular r:id="rId19"/>
    </p:embeddedFont>
    <p:embeddedFont>
      <p:font typeface="Rubik" panose="020B0604020202020204" charset="-79"/>
      <p:regular r:id="rId20"/>
    </p:embeddedFont>
    <p:embeddedFont>
      <p:font typeface="Rubik Bold" panose="020B0604020202020204" charset="-79"/>
      <p:regular r:id="rId21"/>
    </p:embeddedFont>
    <p:embeddedFont>
      <p:font typeface="Rubik Semi-Bold" panose="020B0604020202020204" charset="-79"/>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0.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5666260" y="-2469633"/>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1356110" y="8811102"/>
            <a:ext cx="2725212" cy="538229"/>
          </a:xfrm>
          <a:custGeom>
            <a:avLst/>
            <a:gdLst/>
            <a:ahLst/>
            <a:cxnLst/>
            <a:rect l="l" t="t" r="r" b="b"/>
            <a:pathLst>
              <a:path w="2725212" h="538229">
                <a:moveTo>
                  <a:pt x="0" y="0"/>
                </a:moveTo>
                <a:lnTo>
                  <a:pt x="2725212" y="0"/>
                </a:lnTo>
                <a:lnTo>
                  <a:pt x="2725212" y="538230"/>
                </a:lnTo>
                <a:lnTo>
                  <a:pt x="0" y="538230"/>
                </a:lnTo>
                <a:lnTo>
                  <a:pt x="0" y="0"/>
                </a:lnTo>
                <a:close/>
              </a:path>
            </a:pathLst>
          </a:custGeom>
          <a:blipFill>
            <a:blip r:embed="rId4"/>
            <a:stretch>
              <a:fillRect/>
            </a:stretch>
          </a:blipFill>
        </p:spPr>
        <p:txBody>
          <a:bodyPr/>
          <a:lstStyle/>
          <a:p>
            <a:endParaRPr lang="tr-TR"/>
          </a:p>
        </p:txBody>
      </p:sp>
      <p:sp>
        <p:nvSpPr>
          <p:cNvPr id="4" name="Freeform 4"/>
          <p:cNvSpPr/>
          <p:nvPr/>
        </p:nvSpPr>
        <p:spPr>
          <a:xfrm rot="481432">
            <a:off x="9849560" y="806750"/>
            <a:ext cx="6668620" cy="7868578"/>
          </a:xfrm>
          <a:custGeom>
            <a:avLst/>
            <a:gdLst/>
            <a:ahLst/>
            <a:cxnLst/>
            <a:rect l="l" t="t" r="r" b="b"/>
            <a:pathLst>
              <a:path w="6668620" h="7868578">
                <a:moveTo>
                  <a:pt x="0" y="0"/>
                </a:moveTo>
                <a:lnTo>
                  <a:pt x="6668619" y="0"/>
                </a:lnTo>
                <a:lnTo>
                  <a:pt x="6668619" y="7868578"/>
                </a:lnTo>
                <a:lnTo>
                  <a:pt x="0" y="7868578"/>
                </a:lnTo>
                <a:lnTo>
                  <a:pt x="0" y="0"/>
                </a:lnTo>
                <a:close/>
              </a:path>
            </a:pathLst>
          </a:custGeom>
          <a:blipFill>
            <a:blip r:embed="rId5"/>
            <a:stretch>
              <a:fillRect/>
            </a:stretch>
          </a:blipFill>
        </p:spPr>
        <p:txBody>
          <a:bodyPr/>
          <a:lstStyle/>
          <a:p>
            <a:endParaRPr lang="tr-TR"/>
          </a:p>
        </p:txBody>
      </p:sp>
      <p:sp>
        <p:nvSpPr>
          <p:cNvPr id="5" name="Freeform 5"/>
          <p:cNvSpPr/>
          <p:nvPr/>
        </p:nvSpPr>
        <p:spPr>
          <a:xfrm>
            <a:off x="1027314" y="8206400"/>
            <a:ext cx="1738940" cy="873817"/>
          </a:xfrm>
          <a:custGeom>
            <a:avLst/>
            <a:gdLst/>
            <a:ahLst/>
            <a:cxnLst/>
            <a:rect l="l" t="t" r="r" b="b"/>
            <a:pathLst>
              <a:path w="1738940" h="873817">
                <a:moveTo>
                  <a:pt x="0" y="0"/>
                </a:moveTo>
                <a:lnTo>
                  <a:pt x="1738940" y="0"/>
                </a:lnTo>
                <a:lnTo>
                  <a:pt x="1738940" y="873817"/>
                </a:lnTo>
                <a:lnTo>
                  <a:pt x="0" y="873817"/>
                </a:lnTo>
                <a:lnTo>
                  <a:pt x="0" y="0"/>
                </a:lnTo>
                <a:close/>
              </a:path>
            </a:pathLst>
          </a:custGeom>
          <a:blipFill>
            <a:blip r:embed="rId6"/>
            <a:stretch>
              <a:fillRect/>
            </a:stretch>
          </a:blipFill>
        </p:spPr>
        <p:txBody>
          <a:bodyPr/>
          <a:lstStyle/>
          <a:p>
            <a:endParaRPr lang="tr-TR"/>
          </a:p>
        </p:txBody>
      </p:sp>
      <p:sp>
        <p:nvSpPr>
          <p:cNvPr id="6" name="Freeform 6"/>
          <p:cNvSpPr/>
          <p:nvPr/>
        </p:nvSpPr>
        <p:spPr>
          <a:xfrm>
            <a:off x="1426045" y="8409174"/>
            <a:ext cx="941477" cy="445062"/>
          </a:xfrm>
          <a:custGeom>
            <a:avLst/>
            <a:gdLst/>
            <a:ahLst/>
            <a:cxnLst/>
            <a:rect l="l" t="t" r="r" b="b"/>
            <a:pathLst>
              <a:path w="941477" h="445062">
                <a:moveTo>
                  <a:pt x="0" y="0"/>
                </a:moveTo>
                <a:lnTo>
                  <a:pt x="941478" y="0"/>
                </a:lnTo>
                <a:lnTo>
                  <a:pt x="941478" y="445062"/>
                </a:lnTo>
                <a:lnTo>
                  <a:pt x="0" y="4450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grpSp>
        <p:nvGrpSpPr>
          <p:cNvPr id="7" name="Group 7"/>
          <p:cNvGrpSpPr/>
          <p:nvPr/>
        </p:nvGrpSpPr>
        <p:grpSpPr>
          <a:xfrm>
            <a:off x="568557" y="1984857"/>
            <a:ext cx="10195407" cy="5512363"/>
            <a:chOff x="0" y="0"/>
            <a:chExt cx="13593876" cy="7349817"/>
          </a:xfrm>
        </p:grpSpPr>
        <p:sp>
          <p:nvSpPr>
            <p:cNvPr id="8" name="TextBox 8"/>
            <p:cNvSpPr txBox="1"/>
            <p:nvPr/>
          </p:nvSpPr>
          <p:spPr>
            <a:xfrm>
              <a:off x="0" y="276225"/>
              <a:ext cx="13593876" cy="5142497"/>
            </a:xfrm>
            <a:prstGeom prst="rect">
              <a:avLst/>
            </a:prstGeom>
          </p:spPr>
          <p:txBody>
            <a:bodyPr lIns="0" tIns="0" rIns="0" bIns="0" rtlCol="0" anchor="t">
              <a:spAutoFit/>
            </a:bodyPr>
            <a:lstStyle/>
            <a:p>
              <a:pPr algn="l">
                <a:lnSpc>
                  <a:spcPts val="14570"/>
                </a:lnSpc>
              </a:pPr>
              <a:r>
                <a:rPr lang="en-US" sz="14570">
                  <a:solidFill>
                    <a:srgbClr val="FFFFFF"/>
                  </a:solidFill>
                  <a:latin typeface="Nourd Bold"/>
                </a:rPr>
                <a:t>Tez Sunumu</a:t>
              </a:r>
            </a:p>
          </p:txBody>
        </p:sp>
        <p:sp>
          <p:nvSpPr>
            <p:cNvPr id="9" name="TextBox 9"/>
            <p:cNvSpPr txBox="1"/>
            <p:nvPr/>
          </p:nvSpPr>
          <p:spPr>
            <a:xfrm>
              <a:off x="0" y="5793195"/>
              <a:ext cx="10738960" cy="1556622"/>
            </a:xfrm>
            <a:prstGeom prst="rect">
              <a:avLst/>
            </a:prstGeom>
          </p:spPr>
          <p:txBody>
            <a:bodyPr lIns="0" tIns="0" rIns="0" bIns="0" rtlCol="0" anchor="t">
              <a:spAutoFit/>
            </a:bodyPr>
            <a:lstStyle/>
            <a:p>
              <a:pPr algn="l">
                <a:lnSpc>
                  <a:spcPts val="4707"/>
                </a:lnSpc>
              </a:pPr>
              <a:r>
                <a:rPr lang="en-US" sz="3362">
                  <a:solidFill>
                    <a:srgbClr val="FFFFFF"/>
                  </a:solidFill>
                  <a:latin typeface="Rubik"/>
                </a:rPr>
                <a:t>Büyük Veri Analitiğinin Pazarlama Stratejisi Üzerine Etkisi</a:t>
              </a:r>
            </a:p>
          </p:txBody>
        </p:sp>
      </p:gr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13281842" y="3492963"/>
            <a:ext cx="3797075" cy="1044196"/>
          </a:xfrm>
          <a:custGeom>
            <a:avLst/>
            <a:gdLst/>
            <a:ahLst/>
            <a:cxnLst/>
            <a:rect l="l" t="t" r="r" b="b"/>
            <a:pathLst>
              <a:path w="3797075" h="1044196">
                <a:moveTo>
                  <a:pt x="0" y="0"/>
                </a:moveTo>
                <a:lnTo>
                  <a:pt x="3797074" y="0"/>
                </a:lnTo>
                <a:lnTo>
                  <a:pt x="3797074" y="1044195"/>
                </a:lnTo>
                <a:lnTo>
                  <a:pt x="0" y="1044195"/>
                </a:lnTo>
                <a:lnTo>
                  <a:pt x="0" y="0"/>
                </a:lnTo>
                <a:close/>
              </a:path>
            </a:pathLst>
          </a:custGeom>
          <a:blipFill>
            <a:blip r:embed="rId2"/>
            <a:stretch>
              <a:fillRect/>
            </a:stretch>
          </a:blipFill>
        </p:spPr>
        <p:txBody>
          <a:bodyPr/>
          <a:lstStyle/>
          <a:p>
            <a:endParaRPr lang="tr-TR"/>
          </a:p>
        </p:txBody>
      </p:sp>
      <p:sp>
        <p:nvSpPr>
          <p:cNvPr id="3" name="Freeform 3"/>
          <p:cNvSpPr/>
          <p:nvPr/>
        </p:nvSpPr>
        <p:spPr>
          <a:xfrm>
            <a:off x="9298109" y="3124367"/>
            <a:ext cx="683608" cy="1781388"/>
          </a:xfrm>
          <a:custGeom>
            <a:avLst/>
            <a:gdLst/>
            <a:ahLst/>
            <a:cxnLst/>
            <a:rect l="l" t="t" r="r" b="b"/>
            <a:pathLst>
              <a:path w="683608" h="1781388">
                <a:moveTo>
                  <a:pt x="0" y="0"/>
                </a:moveTo>
                <a:lnTo>
                  <a:pt x="683608" y="0"/>
                </a:lnTo>
                <a:lnTo>
                  <a:pt x="683608" y="1781387"/>
                </a:lnTo>
                <a:lnTo>
                  <a:pt x="0" y="1781387"/>
                </a:lnTo>
                <a:lnTo>
                  <a:pt x="0" y="0"/>
                </a:lnTo>
                <a:close/>
              </a:path>
            </a:pathLst>
          </a:custGeom>
          <a:blipFill>
            <a:blip r:embed="rId3"/>
            <a:stretch>
              <a:fillRect/>
            </a:stretch>
          </a:blipFill>
        </p:spPr>
        <p:txBody>
          <a:bodyPr/>
          <a:lstStyle/>
          <a:p>
            <a:endParaRPr lang="tr-TR"/>
          </a:p>
        </p:txBody>
      </p:sp>
      <p:sp>
        <p:nvSpPr>
          <p:cNvPr id="4" name="Freeform 4"/>
          <p:cNvSpPr/>
          <p:nvPr/>
        </p:nvSpPr>
        <p:spPr>
          <a:xfrm>
            <a:off x="15204317" y="7313284"/>
            <a:ext cx="1108914" cy="1781388"/>
          </a:xfrm>
          <a:custGeom>
            <a:avLst/>
            <a:gdLst/>
            <a:ahLst/>
            <a:cxnLst/>
            <a:rect l="l" t="t" r="r" b="b"/>
            <a:pathLst>
              <a:path w="1108914" h="1781388">
                <a:moveTo>
                  <a:pt x="0" y="0"/>
                </a:moveTo>
                <a:lnTo>
                  <a:pt x="1108914" y="0"/>
                </a:lnTo>
                <a:lnTo>
                  <a:pt x="1108914" y="1781388"/>
                </a:lnTo>
                <a:lnTo>
                  <a:pt x="0" y="1781388"/>
                </a:lnTo>
                <a:lnTo>
                  <a:pt x="0" y="0"/>
                </a:lnTo>
                <a:close/>
              </a:path>
            </a:pathLst>
          </a:custGeom>
          <a:blipFill>
            <a:blip r:embed="rId4"/>
            <a:stretch>
              <a:fillRect/>
            </a:stretch>
          </a:blipFill>
        </p:spPr>
        <p:txBody>
          <a:bodyPr/>
          <a:lstStyle/>
          <a:p>
            <a:endParaRPr lang="tr-TR"/>
          </a:p>
        </p:txBody>
      </p:sp>
      <p:sp>
        <p:nvSpPr>
          <p:cNvPr id="5" name="Freeform 5"/>
          <p:cNvSpPr/>
          <p:nvPr/>
        </p:nvSpPr>
        <p:spPr>
          <a:xfrm>
            <a:off x="12449277" y="7313284"/>
            <a:ext cx="1349401" cy="1781388"/>
          </a:xfrm>
          <a:custGeom>
            <a:avLst/>
            <a:gdLst/>
            <a:ahLst/>
            <a:cxnLst/>
            <a:rect l="l" t="t" r="r" b="b"/>
            <a:pathLst>
              <a:path w="1349401" h="1781388">
                <a:moveTo>
                  <a:pt x="0" y="0"/>
                </a:moveTo>
                <a:lnTo>
                  <a:pt x="1349402" y="0"/>
                </a:lnTo>
                <a:lnTo>
                  <a:pt x="1349402" y="1781388"/>
                </a:lnTo>
                <a:lnTo>
                  <a:pt x="0" y="1781388"/>
                </a:lnTo>
                <a:lnTo>
                  <a:pt x="0" y="0"/>
                </a:lnTo>
                <a:close/>
              </a:path>
            </a:pathLst>
          </a:custGeom>
          <a:blipFill>
            <a:blip r:embed="rId5"/>
            <a:stretch>
              <a:fillRect/>
            </a:stretch>
          </a:blipFill>
        </p:spPr>
        <p:txBody>
          <a:bodyPr/>
          <a:lstStyle/>
          <a:p>
            <a:endParaRPr lang="tr-TR"/>
          </a:p>
        </p:txBody>
      </p:sp>
      <p:sp>
        <p:nvSpPr>
          <p:cNvPr id="6" name="Freeform 6"/>
          <p:cNvSpPr/>
          <p:nvPr/>
        </p:nvSpPr>
        <p:spPr>
          <a:xfrm>
            <a:off x="11837018" y="5356857"/>
            <a:ext cx="1577442" cy="1555753"/>
          </a:xfrm>
          <a:custGeom>
            <a:avLst/>
            <a:gdLst/>
            <a:ahLst/>
            <a:cxnLst/>
            <a:rect l="l" t="t" r="r" b="b"/>
            <a:pathLst>
              <a:path w="1577442" h="1555753">
                <a:moveTo>
                  <a:pt x="0" y="0"/>
                </a:moveTo>
                <a:lnTo>
                  <a:pt x="1577442" y="0"/>
                </a:lnTo>
                <a:lnTo>
                  <a:pt x="1577442" y="1555753"/>
                </a:lnTo>
                <a:lnTo>
                  <a:pt x="0" y="1555753"/>
                </a:lnTo>
                <a:lnTo>
                  <a:pt x="0" y="0"/>
                </a:lnTo>
                <a:close/>
              </a:path>
            </a:pathLst>
          </a:custGeom>
          <a:blipFill>
            <a:blip r:embed="rId6"/>
            <a:stretch>
              <a:fillRect/>
            </a:stretch>
          </a:blipFill>
        </p:spPr>
        <p:txBody>
          <a:bodyPr/>
          <a:lstStyle/>
          <a:p>
            <a:endParaRPr lang="tr-TR"/>
          </a:p>
        </p:txBody>
      </p:sp>
      <p:sp>
        <p:nvSpPr>
          <p:cNvPr id="7" name="Freeform 7"/>
          <p:cNvSpPr/>
          <p:nvPr/>
        </p:nvSpPr>
        <p:spPr>
          <a:xfrm>
            <a:off x="14545413" y="5356857"/>
            <a:ext cx="2027039" cy="1555753"/>
          </a:xfrm>
          <a:custGeom>
            <a:avLst/>
            <a:gdLst/>
            <a:ahLst/>
            <a:cxnLst/>
            <a:rect l="l" t="t" r="r" b="b"/>
            <a:pathLst>
              <a:path w="2027039" h="1555753">
                <a:moveTo>
                  <a:pt x="0" y="0"/>
                </a:moveTo>
                <a:lnTo>
                  <a:pt x="2027039" y="0"/>
                </a:lnTo>
                <a:lnTo>
                  <a:pt x="2027039" y="1555753"/>
                </a:lnTo>
                <a:lnTo>
                  <a:pt x="0" y="1555753"/>
                </a:lnTo>
                <a:lnTo>
                  <a:pt x="0" y="0"/>
                </a:lnTo>
                <a:close/>
              </a:path>
            </a:pathLst>
          </a:custGeom>
          <a:blipFill>
            <a:blip r:embed="rId7"/>
            <a:stretch>
              <a:fillRect/>
            </a:stretch>
          </a:blipFill>
        </p:spPr>
        <p:txBody>
          <a:bodyPr/>
          <a:lstStyle/>
          <a:p>
            <a:endParaRPr lang="tr-TR"/>
          </a:p>
        </p:txBody>
      </p:sp>
      <p:sp>
        <p:nvSpPr>
          <p:cNvPr id="8" name="Freeform 8"/>
          <p:cNvSpPr/>
          <p:nvPr/>
        </p:nvSpPr>
        <p:spPr>
          <a:xfrm>
            <a:off x="12753237" y="1028700"/>
            <a:ext cx="2030072" cy="1781388"/>
          </a:xfrm>
          <a:custGeom>
            <a:avLst/>
            <a:gdLst/>
            <a:ahLst/>
            <a:cxnLst/>
            <a:rect l="l" t="t" r="r" b="b"/>
            <a:pathLst>
              <a:path w="2030072" h="1781388">
                <a:moveTo>
                  <a:pt x="0" y="0"/>
                </a:moveTo>
                <a:lnTo>
                  <a:pt x="2030072" y="0"/>
                </a:lnTo>
                <a:lnTo>
                  <a:pt x="2030072" y="1781388"/>
                </a:lnTo>
                <a:lnTo>
                  <a:pt x="0" y="1781388"/>
                </a:lnTo>
                <a:lnTo>
                  <a:pt x="0" y="0"/>
                </a:lnTo>
                <a:close/>
              </a:path>
            </a:pathLst>
          </a:custGeom>
          <a:blipFill>
            <a:blip r:embed="rId8"/>
            <a:stretch>
              <a:fillRect/>
            </a:stretch>
          </a:blipFill>
        </p:spPr>
        <p:txBody>
          <a:bodyPr/>
          <a:lstStyle/>
          <a:p>
            <a:endParaRPr lang="tr-TR"/>
          </a:p>
        </p:txBody>
      </p:sp>
      <p:sp>
        <p:nvSpPr>
          <p:cNvPr id="9" name="Freeform 9"/>
          <p:cNvSpPr/>
          <p:nvPr/>
        </p:nvSpPr>
        <p:spPr>
          <a:xfrm>
            <a:off x="9298109" y="5356857"/>
            <a:ext cx="1407956" cy="1555753"/>
          </a:xfrm>
          <a:custGeom>
            <a:avLst/>
            <a:gdLst/>
            <a:ahLst/>
            <a:cxnLst/>
            <a:rect l="l" t="t" r="r" b="b"/>
            <a:pathLst>
              <a:path w="1407956" h="1555753">
                <a:moveTo>
                  <a:pt x="0" y="0"/>
                </a:moveTo>
                <a:lnTo>
                  <a:pt x="1407956" y="0"/>
                </a:lnTo>
                <a:lnTo>
                  <a:pt x="1407956" y="1555753"/>
                </a:lnTo>
                <a:lnTo>
                  <a:pt x="0" y="1555753"/>
                </a:lnTo>
                <a:lnTo>
                  <a:pt x="0" y="0"/>
                </a:lnTo>
                <a:close/>
              </a:path>
            </a:pathLst>
          </a:custGeom>
          <a:blipFill>
            <a:blip r:embed="rId9"/>
            <a:stretch>
              <a:fillRect/>
            </a:stretch>
          </a:blipFill>
        </p:spPr>
        <p:txBody>
          <a:bodyPr/>
          <a:lstStyle/>
          <a:p>
            <a:endParaRPr lang="tr-TR"/>
          </a:p>
        </p:txBody>
      </p:sp>
      <p:sp>
        <p:nvSpPr>
          <p:cNvPr id="10" name="Freeform 10"/>
          <p:cNvSpPr/>
          <p:nvPr/>
        </p:nvSpPr>
        <p:spPr>
          <a:xfrm>
            <a:off x="15372485" y="1028700"/>
            <a:ext cx="1706431" cy="1676568"/>
          </a:xfrm>
          <a:custGeom>
            <a:avLst/>
            <a:gdLst/>
            <a:ahLst/>
            <a:cxnLst/>
            <a:rect l="l" t="t" r="r" b="b"/>
            <a:pathLst>
              <a:path w="1706431" h="1676568">
                <a:moveTo>
                  <a:pt x="0" y="0"/>
                </a:moveTo>
                <a:lnTo>
                  <a:pt x="1706431" y="0"/>
                </a:lnTo>
                <a:lnTo>
                  <a:pt x="1706431" y="1676568"/>
                </a:lnTo>
                <a:lnTo>
                  <a:pt x="0" y="1676568"/>
                </a:lnTo>
                <a:lnTo>
                  <a:pt x="0" y="0"/>
                </a:lnTo>
                <a:close/>
              </a:path>
            </a:pathLst>
          </a:custGeom>
          <a:blipFill>
            <a:blip r:embed="rId10"/>
            <a:stretch>
              <a:fillRect/>
            </a:stretch>
          </a:blipFill>
        </p:spPr>
        <p:txBody>
          <a:bodyPr/>
          <a:lstStyle/>
          <a:p>
            <a:endParaRPr lang="tr-TR"/>
          </a:p>
        </p:txBody>
      </p:sp>
      <p:sp>
        <p:nvSpPr>
          <p:cNvPr id="11" name="Freeform 11"/>
          <p:cNvSpPr/>
          <p:nvPr/>
        </p:nvSpPr>
        <p:spPr>
          <a:xfrm>
            <a:off x="9298109" y="7270540"/>
            <a:ext cx="1745529" cy="1866876"/>
          </a:xfrm>
          <a:custGeom>
            <a:avLst/>
            <a:gdLst/>
            <a:ahLst/>
            <a:cxnLst/>
            <a:rect l="l" t="t" r="r" b="b"/>
            <a:pathLst>
              <a:path w="1745529" h="1866876">
                <a:moveTo>
                  <a:pt x="0" y="0"/>
                </a:moveTo>
                <a:lnTo>
                  <a:pt x="1745530" y="0"/>
                </a:lnTo>
                <a:lnTo>
                  <a:pt x="1745530" y="1866876"/>
                </a:lnTo>
                <a:lnTo>
                  <a:pt x="0" y="1866876"/>
                </a:lnTo>
                <a:lnTo>
                  <a:pt x="0" y="0"/>
                </a:lnTo>
                <a:close/>
              </a:path>
            </a:pathLst>
          </a:custGeom>
          <a:blipFill>
            <a:blip r:embed="rId11"/>
            <a:stretch>
              <a:fillRect/>
            </a:stretch>
          </a:blipFill>
        </p:spPr>
        <p:txBody>
          <a:bodyPr/>
          <a:lstStyle/>
          <a:p>
            <a:endParaRPr lang="tr-TR"/>
          </a:p>
        </p:txBody>
      </p:sp>
      <p:sp>
        <p:nvSpPr>
          <p:cNvPr id="12" name="Freeform 12"/>
          <p:cNvSpPr/>
          <p:nvPr/>
        </p:nvSpPr>
        <p:spPr>
          <a:xfrm>
            <a:off x="10802320" y="3124367"/>
            <a:ext cx="1658917" cy="1781388"/>
          </a:xfrm>
          <a:custGeom>
            <a:avLst/>
            <a:gdLst/>
            <a:ahLst/>
            <a:cxnLst/>
            <a:rect l="l" t="t" r="r" b="b"/>
            <a:pathLst>
              <a:path w="1658917" h="1781388">
                <a:moveTo>
                  <a:pt x="0" y="0"/>
                </a:moveTo>
                <a:lnTo>
                  <a:pt x="1658918" y="0"/>
                </a:lnTo>
                <a:lnTo>
                  <a:pt x="1658918" y="1781387"/>
                </a:lnTo>
                <a:lnTo>
                  <a:pt x="0" y="1781387"/>
                </a:lnTo>
                <a:lnTo>
                  <a:pt x="0" y="0"/>
                </a:lnTo>
                <a:close/>
              </a:path>
            </a:pathLst>
          </a:custGeom>
          <a:blipFill>
            <a:blip r:embed="rId12"/>
            <a:stretch>
              <a:fillRect/>
            </a:stretch>
          </a:blipFill>
        </p:spPr>
        <p:txBody>
          <a:bodyPr/>
          <a:lstStyle/>
          <a:p>
            <a:endParaRPr lang="tr-TR"/>
          </a:p>
        </p:txBody>
      </p:sp>
      <p:sp>
        <p:nvSpPr>
          <p:cNvPr id="13" name="Freeform 13"/>
          <p:cNvSpPr/>
          <p:nvPr/>
        </p:nvSpPr>
        <p:spPr>
          <a:xfrm>
            <a:off x="9298109" y="1028700"/>
            <a:ext cx="2639093" cy="1781388"/>
          </a:xfrm>
          <a:custGeom>
            <a:avLst/>
            <a:gdLst/>
            <a:ahLst/>
            <a:cxnLst/>
            <a:rect l="l" t="t" r="r" b="b"/>
            <a:pathLst>
              <a:path w="2639093" h="1781388">
                <a:moveTo>
                  <a:pt x="0" y="0"/>
                </a:moveTo>
                <a:lnTo>
                  <a:pt x="2639093" y="0"/>
                </a:lnTo>
                <a:lnTo>
                  <a:pt x="2639093" y="1781388"/>
                </a:lnTo>
                <a:lnTo>
                  <a:pt x="0" y="1781388"/>
                </a:lnTo>
                <a:lnTo>
                  <a:pt x="0" y="0"/>
                </a:lnTo>
                <a:close/>
              </a:path>
            </a:pathLst>
          </a:custGeom>
          <a:blipFill>
            <a:blip r:embed="rId13"/>
            <a:stretch>
              <a:fillRect/>
            </a:stretch>
          </a:blipFill>
        </p:spPr>
        <p:txBody>
          <a:bodyPr/>
          <a:lstStyle/>
          <a:p>
            <a:endParaRPr lang="tr-TR"/>
          </a:p>
        </p:txBody>
      </p:sp>
      <p:sp>
        <p:nvSpPr>
          <p:cNvPr id="14" name="TextBox 14"/>
          <p:cNvSpPr txBox="1"/>
          <p:nvPr/>
        </p:nvSpPr>
        <p:spPr>
          <a:xfrm>
            <a:off x="679960" y="2155793"/>
            <a:ext cx="6570274" cy="6354504"/>
          </a:xfrm>
          <a:prstGeom prst="rect">
            <a:avLst/>
          </a:prstGeom>
        </p:spPr>
        <p:txBody>
          <a:bodyPr lIns="0" tIns="0" rIns="0" bIns="0" rtlCol="0" anchor="t">
            <a:spAutoFit/>
          </a:bodyPr>
          <a:lstStyle/>
          <a:p>
            <a:pPr algn="l">
              <a:lnSpc>
                <a:spcPts val="3177"/>
              </a:lnSpc>
            </a:pPr>
            <a:r>
              <a:rPr lang="en-US" sz="2269">
                <a:solidFill>
                  <a:srgbClr val="FFFFFF"/>
                </a:solidFill>
                <a:latin typeface="Rubik"/>
              </a:rPr>
              <a:t>Netflix, Amazon, Kroger, The Economist ve Airbnb gibi önde gelen şirketler, büyük veriyi kullanarak pazarlama stratejilerini geliştiriyor. Örneğin, Netflix izleyici öneri sistemleriyle kullanıcı deneyimini artırırken, Amazon kişiselleştirme ve müşteri memnuniyetine odaklanıyor. Kroger kişiselleştirilmiş promosyonlarla müşteri sadakatini artırırken, The Economist abone kazanımını optimize ediyor. Airbnb ise veri bilimiyle operasyonel verimliliği artırıyor. Ancak, bu şirketlerin ortak bir zorlukları var: veri yığınlarını anlamlandırmak ve etkili bir şekilde kullanmak. Fazla veri, veri dökümü ve gizlilik endişeleri gibi konular, büyük veri analitiğinin karşılaştığı en büyük zorluklar arasında.</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5354509" y="-4725578"/>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AutoShape 3"/>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txBody>
          <a:bodyPr/>
          <a:lstStyle/>
          <a:p>
            <a:endParaRPr lang="tr-TR"/>
          </a:p>
        </p:txBody>
      </p:sp>
      <p:sp>
        <p:nvSpPr>
          <p:cNvPr id="4" name="Freeform 4"/>
          <p:cNvSpPr/>
          <p:nvPr/>
        </p:nvSpPr>
        <p:spPr>
          <a:xfrm>
            <a:off x="2619069" y="7906641"/>
            <a:ext cx="3524244" cy="696038"/>
          </a:xfrm>
          <a:custGeom>
            <a:avLst/>
            <a:gdLst/>
            <a:ahLst/>
            <a:cxnLst/>
            <a:rect l="l" t="t" r="r" b="b"/>
            <a:pathLst>
              <a:path w="3524244" h="696038">
                <a:moveTo>
                  <a:pt x="0" y="0"/>
                </a:moveTo>
                <a:lnTo>
                  <a:pt x="3524244" y="0"/>
                </a:lnTo>
                <a:lnTo>
                  <a:pt x="3524244" y="696038"/>
                </a:lnTo>
                <a:lnTo>
                  <a:pt x="0" y="696038"/>
                </a:lnTo>
                <a:lnTo>
                  <a:pt x="0" y="0"/>
                </a:lnTo>
                <a:close/>
              </a:path>
            </a:pathLst>
          </a:custGeom>
          <a:blipFill>
            <a:blip r:embed="rId4"/>
            <a:stretch>
              <a:fillRect/>
            </a:stretch>
          </a:blipFill>
        </p:spPr>
        <p:txBody>
          <a:bodyPr/>
          <a:lstStyle/>
          <a:p>
            <a:endParaRPr lang="tr-TR"/>
          </a:p>
        </p:txBody>
      </p:sp>
      <p:sp>
        <p:nvSpPr>
          <p:cNvPr id="5" name="Freeform 5"/>
          <p:cNvSpPr/>
          <p:nvPr/>
        </p:nvSpPr>
        <p:spPr>
          <a:xfrm>
            <a:off x="8859600" y="-4725578"/>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Freeform 6"/>
          <p:cNvSpPr/>
          <p:nvPr/>
        </p:nvSpPr>
        <p:spPr>
          <a:xfrm>
            <a:off x="1028700" y="1986331"/>
            <a:ext cx="6704981" cy="5329759"/>
          </a:xfrm>
          <a:custGeom>
            <a:avLst/>
            <a:gdLst/>
            <a:ahLst/>
            <a:cxnLst/>
            <a:rect l="l" t="t" r="r" b="b"/>
            <a:pathLst>
              <a:path w="6704981" h="5329759">
                <a:moveTo>
                  <a:pt x="0" y="0"/>
                </a:moveTo>
                <a:lnTo>
                  <a:pt x="6704981" y="0"/>
                </a:lnTo>
                <a:lnTo>
                  <a:pt x="6704981" y="5329760"/>
                </a:lnTo>
                <a:lnTo>
                  <a:pt x="0" y="5329760"/>
                </a:lnTo>
                <a:lnTo>
                  <a:pt x="0" y="0"/>
                </a:lnTo>
                <a:close/>
              </a:path>
            </a:pathLst>
          </a:custGeom>
          <a:blipFill>
            <a:blip r:embed="rId5"/>
            <a:stretch>
              <a:fillRect l="-11100" r="-21033"/>
            </a:stretch>
          </a:blipFill>
        </p:spPr>
        <p:txBody>
          <a:bodyPr/>
          <a:lstStyle/>
          <a:p>
            <a:endParaRPr lang="tr-TR"/>
          </a:p>
        </p:txBody>
      </p:sp>
      <p:sp>
        <p:nvSpPr>
          <p:cNvPr id="7" name="Freeform 7"/>
          <p:cNvSpPr/>
          <p:nvPr/>
        </p:nvSpPr>
        <p:spPr>
          <a:xfrm>
            <a:off x="9144000" y="1986331"/>
            <a:ext cx="8118322" cy="5329759"/>
          </a:xfrm>
          <a:custGeom>
            <a:avLst/>
            <a:gdLst/>
            <a:ahLst/>
            <a:cxnLst/>
            <a:rect l="l" t="t" r="r" b="b"/>
            <a:pathLst>
              <a:path w="8118322" h="5329759">
                <a:moveTo>
                  <a:pt x="0" y="0"/>
                </a:moveTo>
                <a:lnTo>
                  <a:pt x="8118322" y="0"/>
                </a:lnTo>
                <a:lnTo>
                  <a:pt x="8118322" y="5329760"/>
                </a:lnTo>
                <a:lnTo>
                  <a:pt x="0" y="5329760"/>
                </a:lnTo>
                <a:lnTo>
                  <a:pt x="0" y="0"/>
                </a:lnTo>
                <a:close/>
              </a:path>
            </a:pathLst>
          </a:custGeom>
          <a:blipFill>
            <a:blip r:embed="rId6"/>
            <a:stretch>
              <a:fillRect l="-4087" r="-5620"/>
            </a:stretch>
          </a:blipFill>
        </p:spPr>
        <p:txBody>
          <a:bodyPr/>
          <a:lstStyle/>
          <a:p>
            <a:endParaRPr lang="tr-TR"/>
          </a:p>
        </p:txBody>
      </p:sp>
      <p:sp>
        <p:nvSpPr>
          <p:cNvPr id="8" name="Freeform 8"/>
          <p:cNvSpPr/>
          <p:nvPr/>
        </p:nvSpPr>
        <p:spPr>
          <a:xfrm>
            <a:off x="11441039" y="7906641"/>
            <a:ext cx="3524244" cy="696038"/>
          </a:xfrm>
          <a:custGeom>
            <a:avLst/>
            <a:gdLst/>
            <a:ahLst/>
            <a:cxnLst/>
            <a:rect l="l" t="t" r="r" b="b"/>
            <a:pathLst>
              <a:path w="3524244" h="696038">
                <a:moveTo>
                  <a:pt x="0" y="0"/>
                </a:moveTo>
                <a:lnTo>
                  <a:pt x="3524244" y="0"/>
                </a:lnTo>
                <a:lnTo>
                  <a:pt x="3524244" y="696038"/>
                </a:lnTo>
                <a:lnTo>
                  <a:pt x="0" y="696038"/>
                </a:lnTo>
                <a:lnTo>
                  <a:pt x="0" y="0"/>
                </a:lnTo>
                <a:close/>
              </a:path>
            </a:pathLst>
          </a:custGeom>
          <a:blipFill>
            <a:blip r:embed="rId4"/>
            <a:stretch>
              <a:fillRect/>
            </a:stretch>
          </a:blipFill>
        </p:spPr>
        <p:txBody>
          <a:bodyPr/>
          <a:lstStyle/>
          <a:p>
            <a:endParaRPr lang="tr-T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5354509" y="-4725578"/>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AutoShape 3"/>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txBody>
          <a:bodyPr/>
          <a:lstStyle/>
          <a:p>
            <a:endParaRPr lang="tr-TR"/>
          </a:p>
        </p:txBody>
      </p:sp>
      <p:sp>
        <p:nvSpPr>
          <p:cNvPr id="4" name="Freeform 4"/>
          <p:cNvSpPr/>
          <p:nvPr/>
        </p:nvSpPr>
        <p:spPr>
          <a:xfrm>
            <a:off x="7097478" y="7905438"/>
            <a:ext cx="3524244" cy="696038"/>
          </a:xfrm>
          <a:custGeom>
            <a:avLst/>
            <a:gdLst/>
            <a:ahLst/>
            <a:cxnLst/>
            <a:rect l="l" t="t" r="r" b="b"/>
            <a:pathLst>
              <a:path w="3524244" h="696038">
                <a:moveTo>
                  <a:pt x="0" y="0"/>
                </a:moveTo>
                <a:lnTo>
                  <a:pt x="3524244" y="0"/>
                </a:lnTo>
                <a:lnTo>
                  <a:pt x="3524244" y="696038"/>
                </a:lnTo>
                <a:lnTo>
                  <a:pt x="0" y="696038"/>
                </a:lnTo>
                <a:lnTo>
                  <a:pt x="0" y="0"/>
                </a:lnTo>
                <a:close/>
              </a:path>
            </a:pathLst>
          </a:custGeom>
          <a:blipFill>
            <a:blip r:embed="rId4"/>
            <a:stretch>
              <a:fillRect/>
            </a:stretch>
          </a:blipFill>
        </p:spPr>
        <p:txBody>
          <a:bodyPr/>
          <a:lstStyle/>
          <a:p>
            <a:endParaRPr lang="tr-TR"/>
          </a:p>
        </p:txBody>
      </p:sp>
      <p:sp>
        <p:nvSpPr>
          <p:cNvPr id="5" name="Freeform 5"/>
          <p:cNvSpPr/>
          <p:nvPr/>
        </p:nvSpPr>
        <p:spPr>
          <a:xfrm>
            <a:off x="8859600" y="-4725578"/>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Freeform 6"/>
          <p:cNvSpPr/>
          <p:nvPr/>
        </p:nvSpPr>
        <p:spPr>
          <a:xfrm>
            <a:off x="3244604" y="1064592"/>
            <a:ext cx="11229992" cy="6250697"/>
          </a:xfrm>
          <a:custGeom>
            <a:avLst/>
            <a:gdLst/>
            <a:ahLst/>
            <a:cxnLst/>
            <a:rect l="l" t="t" r="r" b="b"/>
            <a:pathLst>
              <a:path w="11229992" h="6250697">
                <a:moveTo>
                  <a:pt x="0" y="0"/>
                </a:moveTo>
                <a:lnTo>
                  <a:pt x="11229992" y="0"/>
                </a:lnTo>
                <a:lnTo>
                  <a:pt x="11229992" y="6250697"/>
                </a:lnTo>
                <a:lnTo>
                  <a:pt x="0" y="6250697"/>
                </a:lnTo>
                <a:lnTo>
                  <a:pt x="0" y="0"/>
                </a:lnTo>
                <a:close/>
              </a:path>
            </a:pathLst>
          </a:custGeom>
          <a:blipFill>
            <a:blip r:embed="rId5"/>
            <a:stretch>
              <a:fillRect l="-2954"/>
            </a:stretch>
          </a:blipFill>
        </p:spPr>
        <p:txBody>
          <a:bodyPr/>
          <a:lstStyle/>
          <a:p>
            <a:endParaRPr lang="tr-T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5354509" y="-4725578"/>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AutoShape 3"/>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txBody>
          <a:bodyPr/>
          <a:lstStyle/>
          <a:p>
            <a:endParaRPr lang="tr-TR"/>
          </a:p>
        </p:txBody>
      </p:sp>
      <p:sp>
        <p:nvSpPr>
          <p:cNvPr id="4" name="Freeform 4"/>
          <p:cNvSpPr/>
          <p:nvPr/>
        </p:nvSpPr>
        <p:spPr>
          <a:xfrm>
            <a:off x="2176773" y="7826822"/>
            <a:ext cx="3524244" cy="696038"/>
          </a:xfrm>
          <a:custGeom>
            <a:avLst/>
            <a:gdLst/>
            <a:ahLst/>
            <a:cxnLst/>
            <a:rect l="l" t="t" r="r" b="b"/>
            <a:pathLst>
              <a:path w="3524244" h="696038">
                <a:moveTo>
                  <a:pt x="0" y="0"/>
                </a:moveTo>
                <a:lnTo>
                  <a:pt x="3524244" y="0"/>
                </a:lnTo>
                <a:lnTo>
                  <a:pt x="3524244" y="696039"/>
                </a:lnTo>
                <a:lnTo>
                  <a:pt x="0" y="696039"/>
                </a:lnTo>
                <a:lnTo>
                  <a:pt x="0" y="0"/>
                </a:lnTo>
                <a:close/>
              </a:path>
            </a:pathLst>
          </a:custGeom>
          <a:blipFill>
            <a:blip r:embed="rId4"/>
            <a:stretch>
              <a:fillRect/>
            </a:stretch>
          </a:blipFill>
        </p:spPr>
        <p:txBody>
          <a:bodyPr/>
          <a:lstStyle/>
          <a:p>
            <a:endParaRPr lang="tr-TR"/>
          </a:p>
        </p:txBody>
      </p:sp>
      <p:sp>
        <p:nvSpPr>
          <p:cNvPr id="5" name="Freeform 5"/>
          <p:cNvSpPr/>
          <p:nvPr/>
        </p:nvSpPr>
        <p:spPr>
          <a:xfrm>
            <a:off x="8859600" y="-4725578"/>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Freeform 6"/>
          <p:cNvSpPr/>
          <p:nvPr/>
        </p:nvSpPr>
        <p:spPr>
          <a:xfrm>
            <a:off x="1028700" y="1028700"/>
            <a:ext cx="5820389" cy="6129358"/>
          </a:xfrm>
          <a:custGeom>
            <a:avLst/>
            <a:gdLst/>
            <a:ahLst/>
            <a:cxnLst/>
            <a:rect l="l" t="t" r="r" b="b"/>
            <a:pathLst>
              <a:path w="5820389" h="6129358">
                <a:moveTo>
                  <a:pt x="0" y="0"/>
                </a:moveTo>
                <a:lnTo>
                  <a:pt x="5820389" y="0"/>
                </a:lnTo>
                <a:lnTo>
                  <a:pt x="5820389" y="6129358"/>
                </a:lnTo>
                <a:lnTo>
                  <a:pt x="0" y="6129358"/>
                </a:lnTo>
                <a:lnTo>
                  <a:pt x="0" y="0"/>
                </a:lnTo>
                <a:close/>
              </a:path>
            </a:pathLst>
          </a:custGeom>
          <a:blipFill>
            <a:blip r:embed="rId5"/>
            <a:stretch>
              <a:fillRect r="-1425"/>
            </a:stretch>
          </a:blipFill>
        </p:spPr>
        <p:txBody>
          <a:bodyPr/>
          <a:lstStyle/>
          <a:p>
            <a:endParaRPr lang="tr-TR"/>
          </a:p>
        </p:txBody>
      </p:sp>
      <p:sp>
        <p:nvSpPr>
          <p:cNvPr id="7" name="Freeform 7"/>
          <p:cNvSpPr/>
          <p:nvPr/>
        </p:nvSpPr>
        <p:spPr>
          <a:xfrm>
            <a:off x="7367476" y="1028700"/>
            <a:ext cx="9891824" cy="6129358"/>
          </a:xfrm>
          <a:custGeom>
            <a:avLst/>
            <a:gdLst/>
            <a:ahLst/>
            <a:cxnLst/>
            <a:rect l="l" t="t" r="r" b="b"/>
            <a:pathLst>
              <a:path w="9891824" h="6129358">
                <a:moveTo>
                  <a:pt x="0" y="0"/>
                </a:moveTo>
                <a:lnTo>
                  <a:pt x="9891824" y="0"/>
                </a:lnTo>
                <a:lnTo>
                  <a:pt x="9891824" y="6129358"/>
                </a:lnTo>
                <a:lnTo>
                  <a:pt x="0" y="6129358"/>
                </a:lnTo>
                <a:lnTo>
                  <a:pt x="0" y="0"/>
                </a:lnTo>
                <a:close/>
              </a:path>
            </a:pathLst>
          </a:custGeom>
          <a:blipFill>
            <a:blip r:embed="rId6"/>
            <a:stretch>
              <a:fillRect/>
            </a:stretch>
          </a:blipFill>
        </p:spPr>
        <p:txBody>
          <a:bodyPr/>
          <a:lstStyle/>
          <a:p>
            <a:endParaRPr lang="tr-TR"/>
          </a:p>
        </p:txBody>
      </p:sp>
      <p:sp>
        <p:nvSpPr>
          <p:cNvPr id="8" name="Freeform 8"/>
          <p:cNvSpPr/>
          <p:nvPr/>
        </p:nvSpPr>
        <p:spPr>
          <a:xfrm>
            <a:off x="10551266" y="7826822"/>
            <a:ext cx="3524244" cy="696038"/>
          </a:xfrm>
          <a:custGeom>
            <a:avLst/>
            <a:gdLst/>
            <a:ahLst/>
            <a:cxnLst/>
            <a:rect l="l" t="t" r="r" b="b"/>
            <a:pathLst>
              <a:path w="3524244" h="696038">
                <a:moveTo>
                  <a:pt x="0" y="0"/>
                </a:moveTo>
                <a:lnTo>
                  <a:pt x="3524244" y="0"/>
                </a:lnTo>
                <a:lnTo>
                  <a:pt x="3524244" y="696039"/>
                </a:lnTo>
                <a:lnTo>
                  <a:pt x="0" y="696039"/>
                </a:lnTo>
                <a:lnTo>
                  <a:pt x="0" y="0"/>
                </a:lnTo>
                <a:close/>
              </a:path>
            </a:pathLst>
          </a:custGeom>
          <a:blipFill>
            <a:blip r:embed="rId4"/>
            <a:stretch>
              <a:fillRect/>
            </a:stretch>
          </a:blipFill>
        </p:spPr>
        <p:txBody>
          <a:bodyPr/>
          <a:lstStyle/>
          <a:p>
            <a:endParaRPr lang="tr-T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5354509" y="-4725578"/>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AutoShape 3"/>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txBody>
          <a:bodyPr/>
          <a:lstStyle/>
          <a:p>
            <a:endParaRPr lang="tr-TR"/>
          </a:p>
        </p:txBody>
      </p:sp>
      <p:sp>
        <p:nvSpPr>
          <p:cNvPr id="4" name="Freeform 4"/>
          <p:cNvSpPr/>
          <p:nvPr/>
        </p:nvSpPr>
        <p:spPr>
          <a:xfrm>
            <a:off x="2895642" y="7288883"/>
            <a:ext cx="3568692" cy="507644"/>
          </a:xfrm>
          <a:custGeom>
            <a:avLst/>
            <a:gdLst/>
            <a:ahLst/>
            <a:cxnLst/>
            <a:rect l="l" t="t" r="r" b="b"/>
            <a:pathLst>
              <a:path w="3568692" h="507644">
                <a:moveTo>
                  <a:pt x="0" y="0"/>
                </a:moveTo>
                <a:lnTo>
                  <a:pt x="3568692" y="0"/>
                </a:lnTo>
                <a:lnTo>
                  <a:pt x="3568692" y="507644"/>
                </a:lnTo>
                <a:lnTo>
                  <a:pt x="0" y="507644"/>
                </a:lnTo>
                <a:lnTo>
                  <a:pt x="0" y="0"/>
                </a:lnTo>
                <a:close/>
              </a:path>
            </a:pathLst>
          </a:custGeom>
          <a:blipFill>
            <a:blip r:embed="rId4"/>
            <a:stretch>
              <a:fillRect t="-19420" b="-19420"/>
            </a:stretch>
          </a:blipFill>
        </p:spPr>
        <p:txBody>
          <a:bodyPr/>
          <a:lstStyle/>
          <a:p>
            <a:endParaRPr lang="tr-TR"/>
          </a:p>
        </p:txBody>
      </p:sp>
      <p:sp>
        <p:nvSpPr>
          <p:cNvPr id="5" name="Freeform 5"/>
          <p:cNvSpPr/>
          <p:nvPr/>
        </p:nvSpPr>
        <p:spPr>
          <a:xfrm>
            <a:off x="8859600" y="-4725578"/>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6" name="Freeform 6"/>
          <p:cNvSpPr/>
          <p:nvPr/>
        </p:nvSpPr>
        <p:spPr>
          <a:xfrm>
            <a:off x="215976" y="1650900"/>
            <a:ext cx="8928024" cy="4855111"/>
          </a:xfrm>
          <a:custGeom>
            <a:avLst/>
            <a:gdLst/>
            <a:ahLst/>
            <a:cxnLst/>
            <a:rect l="l" t="t" r="r" b="b"/>
            <a:pathLst>
              <a:path w="8928024" h="4855111">
                <a:moveTo>
                  <a:pt x="0" y="0"/>
                </a:moveTo>
                <a:lnTo>
                  <a:pt x="8928024" y="0"/>
                </a:lnTo>
                <a:lnTo>
                  <a:pt x="8928024" y="4855111"/>
                </a:lnTo>
                <a:lnTo>
                  <a:pt x="0" y="4855111"/>
                </a:lnTo>
                <a:lnTo>
                  <a:pt x="0" y="0"/>
                </a:lnTo>
                <a:close/>
              </a:path>
            </a:pathLst>
          </a:custGeom>
          <a:blipFill>
            <a:blip r:embed="rId5"/>
            <a:stretch>
              <a:fillRect b="-1284"/>
            </a:stretch>
          </a:blipFill>
        </p:spPr>
        <p:txBody>
          <a:bodyPr/>
          <a:lstStyle/>
          <a:p>
            <a:endParaRPr lang="tr-TR"/>
          </a:p>
        </p:txBody>
      </p:sp>
      <p:sp>
        <p:nvSpPr>
          <p:cNvPr id="7" name="Freeform 7"/>
          <p:cNvSpPr/>
          <p:nvPr/>
        </p:nvSpPr>
        <p:spPr>
          <a:xfrm>
            <a:off x="9577412" y="1650900"/>
            <a:ext cx="8551945" cy="4855111"/>
          </a:xfrm>
          <a:custGeom>
            <a:avLst/>
            <a:gdLst/>
            <a:ahLst/>
            <a:cxnLst/>
            <a:rect l="l" t="t" r="r" b="b"/>
            <a:pathLst>
              <a:path w="8551945" h="4855111">
                <a:moveTo>
                  <a:pt x="0" y="0"/>
                </a:moveTo>
                <a:lnTo>
                  <a:pt x="8551945" y="0"/>
                </a:lnTo>
                <a:lnTo>
                  <a:pt x="8551945" y="4855111"/>
                </a:lnTo>
                <a:lnTo>
                  <a:pt x="0" y="4855111"/>
                </a:lnTo>
                <a:lnTo>
                  <a:pt x="0" y="0"/>
                </a:lnTo>
                <a:close/>
              </a:path>
            </a:pathLst>
          </a:custGeom>
          <a:blipFill>
            <a:blip r:embed="rId6"/>
            <a:stretch>
              <a:fillRect/>
            </a:stretch>
          </a:blipFill>
        </p:spPr>
        <p:txBody>
          <a:bodyPr/>
          <a:lstStyle/>
          <a:p>
            <a:endParaRPr lang="tr-TR"/>
          </a:p>
        </p:txBody>
      </p:sp>
      <p:sp>
        <p:nvSpPr>
          <p:cNvPr id="8" name="Freeform 8"/>
          <p:cNvSpPr/>
          <p:nvPr/>
        </p:nvSpPr>
        <p:spPr>
          <a:xfrm>
            <a:off x="12069039" y="7288883"/>
            <a:ext cx="3568692" cy="507644"/>
          </a:xfrm>
          <a:custGeom>
            <a:avLst/>
            <a:gdLst/>
            <a:ahLst/>
            <a:cxnLst/>
            <a:rect l="l" t="t" r="r" b="b"/>
            <a:pathLst>
              <a:path w="3568692" h="507644">
                <a:moveTo>
                  <a:pt x="0" y="0"/>
                </a:moveTo>
                <a:lnTo>
                  <a:pt x="3568691" y="0"/>
                </a:lnTo>
                <a:lnTo>
                  <a:pt x="3568691" y="507644"/>
                </a:lnTo>
                <a:lnTo>
                  <a:pt x="0" y="507644"/>
                </a:lnTo>
                <a:lnTo>
                  <a:pt x="0" y="0"/>
                </a:lnTo>
                <a:close/>
              </a:path>
            </a:pathLst>
          </a:custGeom>
          <a:blipFill>
            <a:blip r:embed="rId4"/>
            <a:stretch>
              <a:fillRect t="-19420" b="-19420"/>
            </a:stretch>
          </a:blipFill>
        </p:spPr>
        <p:txBody>
          <a:bodyPr/>
          <a:lstStyle/>
          <a:p>
            <a:endParaRPr lang="tr-T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0" y="0"/>
            <a:ext cx="18391297" cy="10287000"/>
          </a:xfrm>
          <a:custGeom>
            <a:avLst/>
            <a:gdLst/>
            <a:ahLst/>
            <a:cxnLst/>
            <a:rect l="l" t="t" r="r" b="b"/>
            <a:pathLst>
              <a:path w="18391297" h="10287000">
                <a:moveTo>
                  <a:pt x="0" y="0"/>
                </a:moveTo>
                <a:lnTo>
                  <a:pt x="18391297" y="0"/>
                </a:lnTo>
                <a:lnTo>
                  <a:pt x="18391297" y="10287000"/>
                </a:lnTo>
                <a:lnTo>
                  <a:pt x="0" y="10287000"/>
                </a:lnTo>
                <a:lnTo>
                  <a:pt x="0" y="0"/>
                </a:lnTo>
                <a:close/>
              </a:path>
            </a:pathLst>
          </a:custGeom>
          <a:blipFill>
            <a:blip r:embed="rId2"/>
            <a:stretch>
              <a:fillRect/>
            </a:stretch>
          </a:blipFill>
        </p:spPr>
        <p:txBody>
          <a:bodyPr/>
          <a:lstStyle/>
          <a:p>
            <a:endParaRPr lang="tr-T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492205"/>
            <a:ext cx="16230600" cy="5400679"/>
            <a:chOff x="0" y="0"/>
            <a:chExt cx="4274726" cy="1422401"/>
          </a:xfrm>
        </p:grpSpPr>
        <p:sp>
          <p:nvSpPr>
            <p:cNvPr id="3" name="Freeform 3"/>
            <p:cNvSpPr/>
            <p:nvPr/>
          </p:nvSpPr>
          <p:spPr>
            <a:xfrm>
              <a:off x="0" y="0"/>
              <a:ext cx="4274726" cy="1422401"/>
            </a:xfrm>
            <a:custGeom>
              <a:avLst/>
              <a:gdLst/>
              <a:ahLst/>
              <a:cxnLst/>
              <a:rect l="l" t="t" r="r" b="b"/>
              <a:pathLst>
                <a:path w="4274726" h="1422401">
                  <a:moveTo>
                    <a:pt x="23850" y="0"/>
                  </a:moveTo>
                  <a:lnTo>
                    <a:pt x="4250876" y="0"/>
                  </a:lnTo>
                  <a:cubicBezTo>
                    <a:pt x="4257201" y="0"/>
                    <a:pt x="4263268" y="2513"/>
                    <a:pt x="4267741" y="6985"/>
                  </a:cubicBezTo>
                  <a:cubicBezTo>
                    <a:pt x="4272213" y="11458"/>
                    <a:pt x="4274726" y="17524"/>
                    <a:pt x="4274726" y="23850"/>
                  </a:cubicBezTo>
                  <a:lnTo>
                    <a:pt x="4274726" y="1398551"/>
                  </a:lnTo>
                  <a:cubicBezTo>
                    <a:pt x="4274726" y="1404877"/>
                    <a:pt x="4272213" y="1410943"/>
                    <a:pt x="4267741" y="1415416"/>
                  </a:cubicBezTo>
                  <a:cubicBezTo>
                    <a:pt x="4263268" y="1419888"/>
                    <a:pt x="4257201" y="1422401"/>
                    <a:pt x="4250876" y="1422401"/>
                  </a:cubicBezTo>
                  <a:lnTo>
                    <a:pt x="23850" y="1422401"/>
                  </a:lnTo>
                  <a:cubicBezTo>
                    <a:pt x="17524" y="1422401"/>
                    <a:pt x="11458" y="1419888"/>
                    <a:pt x="6985" y="1415416"/>
                  </a:cubicBezTo>
                  <a:cubicBezTo>
                    <a:pt x="2513" y="1410943"/>
                    <a:pt x="0" y="1404877"/>
                    <a:pt x="0" y="1398551"/>
                  </a:cubicBezTo>
                  <a:lnTo>
                    <a:pt x="0" y="23850"/>
                  </a:lnTo>
                  <a:cubicBezTo>
                    <a:pt x="0" y="17524"/>
                    <a:pt x="2513" y="11458"/>
                    <a:pt x="6985" y="6985"/>
                  </a:cubicBezTo>
                  <a:cubicBezTo>
                    <a:pt x="11458" y="2513"/>
                    <a:pt x="17524" y="0"/>
                    <a:pt x="23850" y="0"/>
                  </a:cubicBezTo>
                  <a:close/>
                </a:path>
              </a:pathLst>
            </a:custGeom>
            <a:solidFill>
              <a:srgbClr val="6D85FF">
                <a:alpha val="29804"/>
              </a:srgbClr>
            </a:solidFill>
          </p:spPr>
          <p:txBody>
            <a:bodyPr/>
            <a:lstStyle/>
            <a:p>
              <a:endParaRPr lang="tr-TR"/>
            </a:p>
          </p:txBody>
        </p:sp>
        <p:sp>
          <p:nvSpPr>
            <p:cNvPr id="4" name="TextBox 4"/>
            <p:cNvSpPr txBox="1"/>
            <p:nvPr/>
          </p:nvSpPr>
          <p:spPr>
            <a:xfrm>
              <a:off x="0" y="-47625"/>
              <a:ext cx="4274726" cy="1470026"/>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1328817" y="4760215"/>
            <a:ext cx="7815183" cy="1044196"/>
          </a:xfrm>
          <a:custGeom>
            <a:avLst/>
            <a:gdLst/>
            <a:ahLst/>
            <a:cxnLst/>
            <a:rect l="l" t="t" r="r" b="b"/>
            <a:pathLst>
              <a:path w="7815183" h="1044196">
                <a:moveTo>
                  <a:pt x="0" y="0"/>
                </a:moveTo>
                <a:lnTo>
                  <a:pt x="7815183" y="0"/>
                </a:lnTo>
                <a:lnTo>
                  <a:pt x="7815183" y="1044195"/>
                </a:lnTo>
                <a:lnTo>
                  <a:pt x="0" y="1044195"/>
                </a:lnTo>
                <a:lnTo>
                  <a:pt x="0" y="0"/>
                </a:lnTo>
                <a:close/>
              </a:path>
            </a:pathLst>
          </a:custGeom>
          <a:blipFill>
            <a:blip r:embed="rId2"/>
            <a:stretch>
              <a:fillRect t="-52910" b="-52910"/>
            </a:stretch>
          </a:blipFill>
        </p:spPr>
        <p:txBody>
          <a:bodyPr/>
          <a:lstStyle/>
          <a:p>
            <a:endParaRPr lang="tr-TR"/>
          </a:p>
        </p:txBody>
      </p:sp>
      <p:sp>
        <p:nvSpPr>
          <p:cNvPr id="6" name="Freeform 6"/>
          <p:cNvSpPr/>
          <p:nvPr/>
        </p:nvSpPr>
        <p:spPr>
          <a:xfrm>
            <a:off x="7149385" y="3374666"/>
            <a:ext cx="3391716" cy="669864"/>
          </a:xfrm>
          <a:custGeom>
            <a:avLst/>
            <a:gdLst/>
            <a:ahLst/>
            <a:cxnLst/>
            <a:rect l="l" t="t" r="r" b="b"/>
            <a:pathLst>
              <a:path w="3391716" h="669864">
                <a:moveTo>
                  <a:pt x="0" y="0"/>
                </a:moveTo>
                <a:lnTo>
                  <a:pt x="3391716" y="0"/>
                </a:lnTo>
                <a:lnTo>
                  <a:pt x="3391716" y="669864"/>
                </a:lnTo>
                <a:lnTo>
                  <a:pt x="0" y="669864"/>
                </a:lnTo>
                <a:lnTo>
                  <a:pt x="0" y="0"/>
                </a:lnTo>
                <a:close/>
              </a:path>
            </a:pathLst>
          </a:custGeom>
          <a:blipFill>
            <a:blip r:embed="rId3"/>
            <a:stretch>
              <a:fillRect/>
            </a:stretch>
          </a:blipFill>
        </p:spPr>
        <p:txBody>
          <a:bodyPr/>
          <a:lstStyle/>
          <a:p>
            <a:endParaRPr lang="tr-TR"/>
          </a:p>
        </p:txBody>
      </p:sp>
      <p:sp>
        <p:nvSpPr>
          <p:cNvPr id="7" name="Freeform 7"/>
          <p:cNvSpPr/>
          <p:nvPr/>
        </p:nvSpPr>
        <p:spPr>
          <a:xfrm>
            <a:off x="7391709" y="419100"/>
            <a:ext cx="2907069" cy="2489177"/>
          </a:xfrm>
          <a:custGeom>
            <a:avLst/>
            <a:gdLst/>
            <a:ahLst/>
            <a:cxnLst/>
            <a:rect l="l" t="t" r="r" b="b"/>
            <a:pathLst>
              <a:path w="2907069" h="2489177">
                <a:moveTo>
                  <a:pt x="0" y="0"/>
                </a:moveTo>
                <a:lnTo>
                  <a:pt x="2907069" y="0"/>
                </a:lnTo>
                <a:lnTo>
                  <a:pt x="2907069" y="2489177"/>
                </a:lnTo>
                <a:lnTo>
                  <a:pt x="0" y="2489177"/>
                </a:lnTo>
                <a:lnTo>
                  <a:pt x="0" y="0"/>
                </a:lnTo>
                <a:close/>
              </a:path>
            </a:pathLst>
          </a:custGeom>
          <a:blipFill>
            <a:blip r:embed="rId4"/>
            <a:stretch>
              <a:fillRect/>
            </a:stretch>
          </a:blipFill>
        </p:spPr>
        <p:txBody>
          <a:bodyPr/>
          <a:lstStyle/>
          <a:p>
            <a:endParaRPr lang="tr-TR"/>
          </a:p>
        </p:txBody>
      </p:sp>
      <p:sp>
        <p:nvSpPr>
          <p:cNvPr id="8" name="TextBox 8"/>
          <p:cNvSpPr txBox="1"/>
          <p:nvPr/>
        </p:nvSpPr>
        <p:spPr>
          <a:xfrm>
            <a:off x="1266137" y="6207125"/>
            <a:ext cx="15750840" cy="3051175"/>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FFFFFF"/>
                </a:solidFill>
                <a:latin typeface="Rubik"/>
              </a:rPr>
              <a:t>Büyük veri anal</a:t>
            </a:r>
            <a:r>
              <a:rPr lang="en-US" sz="2499" u="none">
                <a:solidFill>
                  <a:srgbClr val="FFFFFF"/>
                </a:solidFill>
                <a:latin typeface="Rubik"/>
              </a:rPr>
              <a:t>itiği, müşteri segmentasyonu ve hedefleme süreçlerinde oldukça etkili bir araçtır, bu da işletmelere önemli bir rekabet avantajı sağlar.</a:t>
            </a:r>
          </a:p>
          <a:p>
            <a:pPr marL="539748" lvl="1" indent="-269874" algn="l">
              <a:lnSpc>
                <a:spcPts val="3499"/>
              </a:lnSpc>
              <a:buFont typeface="Arial"/>
              <a:buChar char="•"/>
            </a:pPr>
            <a:r>
              <a:rPr lang="en-US" sz="2499" u="none">
                <a:solidFill>
                  <a:srgbClr val="FFFFFF"/>
                </a:solidFill>
                <a:latin typeface="Rubik"/>
              </a:rPr>
              <a:t>Müşteri memnuniyeti ve sadakati, büyük veri analitiğinin sağladığı derin müşteri anlayışıyla doğrudan ilişkilidir.</a:t>
            </a:r>
          </a:p>
          <a:p>
            <a:pPr marL="539748" lvl="1" indent="-269874" algn="l">
              <a:lnSpc>
                <a:spcPts val="3499"/>
              </a:lnSpc>
              <a:buFont typeface="Arial"/>
              <a:buChar char="•"/>
            </a:pPr>
            <a:r>
              <a:rPr lang="en-US" sz="2499" u="none">
                <a:solidFill>
                  <a:srgbClr val="FFFFFF"/>
                </a:solidFill>
                <a:latin typeface="Rubik"/>
              </a:rPr>
              <a:t>Büyük veri analitiği, pazarlama kampanyalarının etkinliğini artırmak için gerekli verileri sağlayarak pazarlamacılara önemli bir yol haritası sunar.</a:t>
            </a:r>
          </a:p>
          <a:p>
            <a:pPr algn="l">
              <a:lnSpc>
                <a:spcPts val="3499"/>
              </a:lnSpc>
            </a:pPr>
            <a:endParaRPr lang="en-US" sz="2499" u="none">
              <a:solidFill>
                <a:srgbClr val="FFFFFF"/>
              </a:solidFill>
              <a:latin typeface="Rubik"/>
            </a:endParaRPr>
          </a:p>
        </p:txBody>
      </p:sp>
      <p:sp>
        <p:nvSpPr>
          <p:cNvPr id="9" name="AutoShape 9"/>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txBody>
          <a:bodyPr/>
          <a:lstStyle/>
          <a:p>
            <a:endParaRPr lang="tr-TR"/>
          </a:p>
        </p:txBody>
      </p:sp>
      <p:sp>
        <p:nvSpPr>
          <p:cNvPr id="10" name="TextBox 10"/>
          <p:cNvSpPr txBox="1"/>
          <p:nvPr/>
        </p:nvSpPr>
        <p:spPr>
          <a:xfrm>
            <a:off x="1627573" y="5133975"/>
            <a:ext cx="7217670" cy="415395"/>
          </a:xfrm>
          <a:prstGeom prst="rect">
            <a:avLst/>
          </a:prstGeom>
        </p:spPr>
        <p:txBody>
          <a:bodyPr lIns="0" tIns="0" rIns="0" bIns="0" rtlCol="0" anchor="t">
            <a:spAutoFit/>
          </a:bodyPr>
          <a:lstStyle/>
          <a:p>
            <a:pPr marL="0" lvl="0" indent="0" algn="ctr">
              <a:lnSpc>
                <a:spcPts val="3263"/>
              </a:lnSpc>
              <a:spcBef>
                <a:spcPct val="0"/>
              </a:spcBef>
            </a:pPr>
            <a:r>
              <a:rPr lang="en-US" sz="2719">
                <a:solidFill>
                  <a:srgbClr val="000000"/>
                </a:solidFill>
                <a:latin typeface="Rubik Semi-Bold"/>
              </a:rPr>
              <a:t>ELDE EDILEN BULGULAR ŞU ŞEKILDEDIR:</a:t>
            </a:r>
          </a:p>
        </p:txBody>
      </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492205"/>
            <a:ext cx="16230600" cy="5400679"/>
            <a:chOff x="0" y="0"/>
            <a:chExt cx="4274726" cy="1422401"/>
          </a:xfrm>
        </p:grpSpPr>
        <p:sp>
          <p:nvSpPr>
            <p:cNvPr id="3" name="Freeform 3"/>
            <p:cNvSpPr/>
            <p:nvPr/>
          </p:nvSpPr>
          <p:spPr>
            <a:xfrm>
              <a:off x="0" y="0"/>
              <a:ext cx="4274726" cy="1422401"/>
            </a:xfrm>
            <a:custGeom>
              <a:avLst/>
              <a:gdLst/>
              <a:ahLst/>
              <a:cxnLst/>
              <a:rect l="l" t="t" r="r" b="b"/>
              <a:pathLst>
                <a:path w="4274726" h="1422401">
                  <a:moveTo>
                    <a:pt x="23850" y="0"/>
                  </a:moveTo>
                  <a:lnTo>
                    <a:pt x="4250876" y="0"/>
                  </a:lnTo>
                  <a:cubicBezTo>
                    <a:pt x="4257201" y="0"/>
                    <a:pt x="4263268" y="2513"/>
                    <a:pt x="4267741" y="6985"/>
                  </a:cubicBezTo>
                  <a:cubicBezTo>
                    <a:pt x="4272213" y="11458"/>
                    <a:pt x="4274726" y="17524"/>
                    <a:pt x="4274726" y="23850"/>
                  </a:cubicBezTo>
                  <a:lnTo>
                    <a:pt x="4274726" y="1398551"/>
                  </a:lnTo>
                  <a:cubicBezTo>
                    <a:pt x="4274726" y="1404877"/>
                    <a:pt x="4272213" y="1410943"/>
                    <a:pt x="4267741" y="1415416"/>
                  </a:cubicBezTo>
                  <a:cubicBezTo>
                    <a:pt x="4263268" y="1419888"/>
                    <a:pt x="4257201" y="1422401"/>
                    <a:pt x="4250876" y="1422401"/>
                  </a:cubicBezTo>
                  <a:lnTo>
                    <a:pt x="23850" y="1422401"/>
                  </a:lnTo>
                  <a:cubicBezTo>
                    <a:pt x="17524" y="1422401"/>
                    <a:pt x="11458" y="1419888"/>
                    <a:pt x="6985" y="1415416"/>
                  </a:cubicBezTo>
                  <a:cubicBezTo>
                    <a:pt x="2513" y="1410943"/>
                    <a:pt x="0" y="1404877"/>
                    <a:pt x="0" y="1398551"/>
                  </a:cubicBezTo>
                  <a:lnTo>
                    <a:pt x="0" y="23850"/>
                  </a:lnTo>
                  <a:cubicBezTo>
                    <a:pt x="0" y="17524"/>
                    <a:pt x="2513" y="11458"/>
                    <a:pt x="6985" y="6985"/>
                  </a:cubicBezTo>
                  <a:cubicBezTo>
                    <a:pt x="11458" y="2513"/>
                    <a:pt x="17524" y="0"/>
                    <a:pt x="23850" y="0"/>
                  </a:cubicBezTo>
                  <a:close/>
                </a:path>
              </a:pathLst>
            </a:custGeom>
            <a:solidFill>
              <a:srgbClr val="6D85FF">
                <a:alpha val="29804"/>
              </a:srgbClr>
            </a:solidFill>
          </p:spPr>
          <p:txBody>
            <a:bodyPr/>
            <a:lstStyle/>
            <a:p>
              <a:endParaRPr lang="tr-TR"/>
            </a:p>
          </p:txBody>
        </p:sp>
        <p:sp>
          <p:nvSpPr>
            <p:cNvPr id="4" name="TextBox 4"/>
            <p:cNvSpPr txBox="1"/>
            <p:nvPr/>
          </p:nvSpPr>
          <p:spPr>
            <a:xfrm>
              <a:off x="0" y="-47625"/>
              <a:ext cx="4274726" cy="1470026"/>
            </a:xfrm>
            <a:prstGeom prst="rect">
              <a:avLst/>
            </a:prstGeom>
          </p:spPr>
          <p:txBody>
            <a:bodyPr lIns="50800" tIns="50800" rIns="50800" bIns="50800" rtlCol="0" anchor="ctr"/>
            <a:lstStyle/>
            <a:p>
              <a:pPr algn="ctr">
                <a:lnSpc>
                  <a:spcPts val="3499"/>
                </a:lnSpc>
              </a:pPr>
              <a:endParaRPr/>
            </a:p>
          </p:txBody>
        </p:sp>
      </p:grpSp>
      <p:sp>
        <p:nvSpPr>
          <p:cNvPr id="5" name="Freeform 5"/>
          <p:cNvSpPr/>
          <p:nvPr/>
        </p:nvSpPr>
        <p:spPr>
          <a:xfrm>
            <a:off x="1328817" y="4760215"/>
            <a:ext cx="7815183" cy="1044196"/>
          </a:xfrm>
          <a:custGeom>
            <a:avLst/>
            <a:gdLst/>
            <a:ahLst/>
            <a:cxnLst/>
            <a:rect l="l" t="t" r="r" b="b"/>
            <a:pathLst>
              <a:path w="7815183" h="1044196">
                <a:moveTo>
                  <a:pt x="0" y="0"/>
                </a:moveTo>
                <a:lnTo>
                  <a:pt x="7815183" y="0"/>
                </a:lnTo>
                <a:lnTo>
                  <a:pt x="7815183" y="1044195"/>
                </a:lnTo>
                <a:lnTo>
                  <a:pt x="0" y="1044195"/>
                </a:lnTo>
                <a:lnTo>
                  <a:pt x="0" y="0"/>
                </a:lnTo>
                <a:close/>
              </a:path>
            </a:pathLst>
          </a:custGeom>
          <a:blipFill>
            <a:blip r:embed="rId2"/>
            <a:stretch>
              <a:fillRect t="-52910" b="-52910"/>
            </a:stretch>
          </a:blipFill>
        </p:spPr>
        <p:txBody>
          <a:bodyPr/>
          <a:lstStyle/>
          <a:p>
            <a:endParaRPr lang="tr-TR"/>
          </a:p>
        </p:txBody>
      </p:sp>
      <p:sp>
        <p:nvSpPr>
          <p:cNvPr id="6" name="Freeform 6"/>
          <p:cNvSpPr/>
          <p:nvPr/>
        </p:nvSpPr>
        <p:spPr>
          <a:xfrm>
            <a:off x="7149385" y="3498659"/>
            <a:ext cx="3391716" cy="669864"/>
          </a:xfrm>
          <a:custGeom>
            <a:avLst/>
            <a:gdLst/>
            <a:ahLst/>
            <a:cxnLst/>
            <a:rect l="l" t="t" r="r" b="b"/>
            <a:pathLst>
              <a:path w="3391716" h="669864">
                <a:moveTo>
                  <a:pt x="0" y="0"/>
                </a:moveTo>
                <a:lnTo>
                  <a:pt x="3391716" y="0"/>
                </a:lnTo>
                <a:lnTo>
                  <a:pt x="3391716" y="669864"/>
                </a:lnTo>
                <a:lnTo>
                  <a:pt x="0" y="669864"/>
                </a:lnTo>
                <a:lnTo>
                  <a:pt x="0" y="0"/>
                </a:lnTo>
                <a:close/>
              </a:path>
            </a:pathLst>
          </a:custGeom>
          <a:blipFill>
            <a:blip r:embed="rId3"/>
            <a:stretch>
              <a:fillRect/>
            </a:stretch>
          </a:blipFill>
        </p:spPr>
        <p:txBody>
          <a:bodyPr/>
          <a:lstStyle/>
          <a:p>
            <a:endParaRPr lang="tr-TR"/>
          </a:p>
        </p:txBody>
      </p:sp>
      <p:sp>
        <p:nvSpPr>
          <p:cNvPr id="7" name="Freeform 7"/>
          <p:cNvSpPr/>
          <p:nvPr/>
        </p:nvSpPr>
        <p:spPr>
          <a:xfrm>
            <a:off x="7391709" y="685800"/>
            <a:ext cx="2907069" cy="2489177"/>
          </a:xfrm>
          <a:custGeom>
            <a:avLst/>
            <a:gdLst/>
            <a:ahLst/>
            <a:cxnLst/>
            <a:rect l="l" t="t" r="r" b="b"/>
            <a:pathLst>
              <a:path w="2907069" h="2489177">
                <a:moveTo>
                  <a:pt x="0" y="0"/>
                </a:moveTo>
                <a:lnTo>
                  <a:pt x="2907069" y="0"/>
                </a:lnTo>
                <a:lnTo>
                  <a:pt x="2907069" y="2489177"/>
                </a:lnTo>
                <a:lnTo>
                  <a:pt x="0" y="2489177"/>
                </a:lnTo>
                <a:lnTo>
                  <a:pt x="0" y="0"/>
                </a:lnTo>
                <a:close/>
              </a:path>
            </a:pathLst>
          </a:custGeom>
          <a:blipFill>
            <a:blip r:embed="rId4"/>
            <a:stretch>
              <a:fillRect/>
            </a:stretch>
          </a:blipFill>
        </p:spPr>
        <p:txBody>
          <a:bodyPr/>
          <a:lstStyle/>
          <a:p>
            <a:endParaRPr lang="tr-TR"/>
          </a:p>
        </p:txBody>
      </p:sp>
      <p:sp>
        <p:nvSpPr>
          <p:cNvPr id="8" name="TextBox 8"/>
          <p:cNvSpPr txBox="1"/>
          <p:nvPr/>
        </p:nvSpPr>
        <p:spPr>
          <a:xfrm>
            <a:off x="1266137" y="6207125"/>
            <a:ext cx="15750840" cy="3051175"/>
          </a:xfrm>
          <a:prstGeom prst="rect">
            <a:avLst/>
          </a:prstGeom>
        </p:spPr>
        <p:txBody>
          <a:bodyPr lIns="0" tIns="0" rIns="0" bIns="0" rtlCol="0" anchor="t">
            <a:spAutoFit/>
          </a:bodyPr>
          <a:lstStyle/>
          <a:p>
            <a:pPr marL="539748" lvl="1" indent="-269874" algn="l">
              <a:lnSpc>
                <a:spcPts val="3499"/>
              </a:lnSpc>
              <a:buFont typeface="Arial"/>
              <a:buChar char="•"/>
            </a:pPr>
            <a:r>
              <a:rPr lang="en-US" sz="2499">
                <a:solidFill>
                  <a:srgbClr val="FFFFFF"/>
                </a:solidFill>
                <a:latin typeface="Rubik"/>
              </a:rPr>
              <a:t>İşletmeler, büyük veri analitiği araçlarını etkin bir şekilde kullanarak müşteri verilerini derinlemesine analiz etmeli ve bu analizleri pazarlama stratejilerine entegre etmelidir.</a:t>
            </a:r>
          </a:p>
          <a:p>
            <a:pPr marL="539748" lvl="1" indent="-269874" algn="l">
              <a:lnSpc>
                <a:spcPts val="3499"/>
              </a:lnSpc>
              <a:buFont typeface="Arial"/>
              <a:buChar char="•"/>
            </a:pPr>
            <a:r>
              <a:rPr lang="en-US" sz="2499">
                <a:solidFill>
                  <a:srgbClr val="FFFFFF"/>
                </a:solidFill>
                <a:latin typeface="Rubik"/>
              </a:rPr>
              <a:t>Pazarlamacılar, büyük veri analitiğinden elde edilen verileri anlamak ve yorumlamak için gerekli eğitim ve yetkinlikleri geliştirmelidir.</a:t>
            </a:r>
          </a:p>
          <a:p>
            <a:pPr marL="539748" lvl="1" indent="-269874" algn="l">
              <a:lnSpc>
                <a:spcPts val="3499"/>
              </a:lnSpc>
              <a:buFont typeface="Arial"/>
              <a:buChar char="•"/>
            </a:pPr>
            <a:r>
              <a:rPr lang="en-US" sz="2499">
                <a:solidFill>
                  <a:srgbClr val="FFFFFF"/>
                </a:solidFill>
                <a:latin typeface="Rubik"/>
              </a:rPr>
              <a:t>İşletmeler, müşteri memnuniyeti ve sadakatini artırmak için büyük veri analitiğinden daha fazla faydalanmalı ve müşteri geri bildirimlerini sürekli olarak izlemelidir.</a:t>
            </a:r>
          </a:p>
          <a:p>
            <a:pPr algn="l">
              <a:lnSpc>
                <a:spcPts val="3499"/>
              </a:lnSpc>
            </a:pPr>
            <a:endParaRPr lang="en-US" sz="2499">
              <a:solidFill>
                <a:srgbClr val="FFFFFF"/>
              </a:solidFill>
              <a:latin typeface="Rubik"/>
            </a:endParaRPr>
          </a:p>
        </p:txBody>
      </p:sp>
      <p:sp>
        <p:nvSpPr>
          <p:cNvPr id="9" name="AutoShape 9"/>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txBody>
          <a:bodyPr/>
          <a:lstStyle/>
          <a:p>
            <a:endParaRPr lang="tr-TR"/>
          </a:p>
        </p:txBody>
      </p:sp>
      <p:sp>
        <p:nvSpPr>
          <p:cNvPr id="10" name="TextBox 10"/>
          <p:cNvSpPr txBox="1"/>
          <p:nvPr/>
        </p:nvSpPr>
        <p:spPr>
          <a:xfrm>
            <a:off x="1627573" y="4866918"/>
            <a:ext cx="7217670" cy="821264"/>
          </a:xfrm>
          <a:prstGeom prst="rect">
            <a:avLst/>
          </a:prstGeom>
        </p:spPr>
        <p:txBody>
          <a:bodyPr lIns="0" tIns="0" rIns="0" bIns="0" rtlCol="0" anchor="t">
            <a:spAutoFit/>
          </a:bodyPr>
          <a:lstStyle/>
          <a:p>
            <a:pPr marL="0" lvl="0" indent="0" algn="ctr">
              <a:lnSpc>
                <a:spcPts val="3263"/>
              </a:lnSpc>
              <a:spcBef>
                <a:spcPct val="0"/>
              </a:spcBef>
            </a:pPr>
            <a:r>
              <a:rPr lang="en-US" sz="2719">
                <a:solidFill>
                  <a:srgbClr val="000000"/>
                </a:solidFill>
                <a:latin typeface="Rubik Semi-Bold"/>
              </a:rPr>
              <a:t>BU BULGULARA DAYANARAK, ŞU ÖNERILER SUNULMUŞTUR:</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5666260" y="-2469633"/>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Freeform 3"/>
          <p:cNvSpPr/>
          <p:nvPr/>
        </p:nvSpPr>
        <p:spPr>
          <a:xfrm>
            <a:off x="10657711" y="8673169"/>
            <a:ext cx="4122009" cy="814097"/>
          </a:xfrm>
          <a:custGeom>
            <a:avLst/>
            <a:gdLst/>
            <a:ahLst/>
            <a:cxnLst/>
            <a:rect l="l" t="t" r="r" b="b"/>
            <a:pathLst>
              <a:path w="4122009" h="814097">
                <a:moveTo>
                  <a:pt x="0" y="0"/>
                </a:moveTo>
                <a:lnTo>
                  <a:pt x="4122009" y="0"/>
                </a:lnTo>
                <a:lnTo>
                  <a:pt x="4122009" y="814097"/>
                </a:lnTo>
                <a:lnTo>
                  <a:pt x="0" y="814097"/>
                </a:lnTo>
                <a:lnTo>
                  <a:pt x="0" y="0"/>
                </a:lnTo>
                <a:close/>
              </a:path>
            </a:pathLst>
          </a:custGeom>
          <a:blipFill>
            <a:blip r:embed="rId4"/>
            <a:stretch>
              <a:fillRect/>
            </a:stretch>
          </a:blipFill>
        </p:spPr>
        <p:txBody>
          <a:bodyPr/>
          <a:lstStyle/>
          <a:p>
            <a:endParaRPr lang="tr-TR"/>
          </a:p>
        </p:txBody>
      </p:sp>
      <p:sp>
        <p:nvSpPr>
          <p:cNvPr id="4" name="Freeform 4"/>
          <p:cNvSpPr/>
          <p:nvPr/>
        </p:nvSpPr>
        <p:spPr>
          <a:xfrm>
            <a:off x="1027314" y="8206400"/>
            <a:ext cx="1738940" cy="873817"/>
          </a:xfrm>
          <a:custGeom>
            <a:avLst/>
            <a:gdLst/>
            <a:ahLst/>
            <a:cxnLst/>
            <a:rect l="l" t="t" r="r" b="b"/>
            <a:pathLst>
              <a:path w="1738940" h="873817">
                <a:moveTo>
                  <a:pt x="0" y="0"/>
                </a:moveTo>
                <a:lnTo>
                  <a:pt x="1738940" y="0"/>
                </a:lnTo>
                <a:lnTo>
                  <a:pt x="1738940" y="873817"/>
                </a:lnTo>
                <a:lnTo>
                  <a:pt x="0" y="873817"/>
                </a:lnTo>
                <a:lnTo>
                  <a:pt x="0" y="0"/>
                </a:lnTo>
                <a:close/>
              </a:path>
            </a:pathLst>
          </a:custGeom>
          <a:blipFill>
            <a:blip r:embed="rId5"/>
            <a:stretch>
              <a:fillRect/>
            </a:stretch>
          </a:blipFill>
        </p:spPr>
        <p:txBody>
          <a:bodyPr/>
          <a:lstStyle/>
          <a:p>
            <a:endParaRPr lang="tr-TR"/>
          </a:p>
        </p:txBody>
      </p:sp>
      <p:sp>
        <p:nvSpPr>
          <p:cNvPr id="5" name="Freeform 5"/>
          <p:cNvSpPr/>
          <p:nvPr/>
        </p:nvSpPr>
        <p:spPr>
          <a:xfrm>
            <a:off x="1426045" y="8409174"/>
            <a:ext cx="941477" cy="445062"/>
          </a:xfrm>
          <a:custGeom>
            <a:avLst/>
            <a:gdLst/>
            <a:ahLst/>
            <a:cxnLst/>
            <a:rect l="l" t="t" r="r" b="b"/>
            <a:pathLst>
              <a:path w="941477" h="445062">
                <a:moveTo>
                  <a:pt x="0" y="0"/>
                </a:moveTo>
                <a:lnTo>
                  <a:pt x="941478" y="0"/>
                </a:lnTo>
                <a:lnTo>
                  <a:pt x="941478" y="445062"/>
                </a:lnTo>
                <a:lnTo>
                  <a:pt x="0" y="445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6" name="Freeform 6"/>
          <p:cNvSpPr/>
          <p:nvPr/>
        </p:nvSpPr>
        <p:spPr>
          <a:xfrm>
            <a:off x="9559881" y="1929107"/>
            <a:ext cx="6317670" cy="6428785"/>
          </a:xfrm>
          <a:custGeom>
            <a:avLst/>
            <a:gdLst/>
            <a:ahLst/>
            <a:cxnLst/>
            <a:rect l="l" t="t" r="r" b="b"/>
            <a:pathLst>
              <a:path w="6317670" h="6428785">
                <a:moveTo>
                  <a:pt x="0" y="0"/>
                </a:moveTo>
                <a:lnTo>
                  <a:pt x="6317670" y="0"/>
                </a:lnTo>
                <a:lnTo>
                  <a:pt x="6317670" y="6428786"/>
                </a:lnTo>
                <a:lnTo>
                  <a:pt x="0" y="6428786"/>
                </a:lnTo>
                <a:lnTo>
                  <a:pt x="0" y="0"/>
                </a:lnTo>
                <a:close/>
              </a:path>
            </a:pathLst>
          </a:custGeom>
          <a:blipFill>
            <a:blip r:embed="rId8"/>
            <a:stretch>
              <a:fillRect/>
            </a:stretch>
          </a:blipFill>
        </p:spPr>
        <p:txBody>
          <a:bodyPr/>
          <a:lstStyle/>
          <a:p>
            <a:endParaRPr lang="tr-TR"/>
          </a:p>
        </p:txBody>
      </p:sp>
      <p:grpSp>
        <p:nvGrpSpPr>
          <p:cNvPr id="7" name="Group 7"/>
          <p:cNvGrpSpPr/>
          <p:nvPr/>
        </p:nvGrpSpPr>
        <p:grpSpPr>
          <a:xfrm>
            <a:off x="1027314" y="2957545"/>
            <a:ext cx="8305719" cy="4371910"/>
            <a:chOff x="0" y="0"/>
            <a:chExt cx="11074291" cy="5829214"/>
          </a:xfrm>
        </p:grpSpPr>
        <p:sp>
          <p:nvSpPr>
            <p:cNvPr id="8" name="TextBox 8"/>
            <p:cNvSpPr txBox="1"/>
            <p:nvPr/>
          </p:nvSpPr>
          <p:spPr>
            <a:xfrm>
              <a:off x="0" y="95250"/>
              <a:ext cx="11074291" cy="2588683"/>
            </a:xfrm>
            <a:prstGeom prst="rect">
              <a:avLst/>
            </a:prstGeom>
          </p:spPr>
          <p:txBody>
            <a:bodyPr lIns="0" tIns="0" rIns="0" bIns="0" rtlCol="0" anchor="t">
              <a:spAutoFit/>
            </a:bodyPr>
            <a:lstStyle/>
            <a:p>
              <a:pPr algn="l">
                <a:lnSpc>
                  <a:spcPts val="5000"/>
                </a:lnSpc>
              </a:pPr>
              <a:r>
                <a:rPr lang="en-US" sz="5000">
                  <a:solidFill>
                    <a:srgbClr val="FFFFFF"/>
                  </a:solidFill>
                  <a:latin typeface="Nourd Bold"/>
                </a:rPr>
                <a:t>Yıldız Teknik Üniversitesi Matematik Mühendisliği Bölümü</a:t>
              </a:r>
            </a:p>
          </p:txBody>
        </p:sp>
        <p:sp>
          <p:nvSpPr>
            <p:cNvPr id="9" name="TextBox 9"/>
            <p:cNvSpPr txBox="1"/>
            <p:nvPr/>
          </p:nvSpPr>
          <p:spPr>
            <a:xfrm>
              <a:off x="0" y="3019339"/>
              <a:ext cx="8748526" cy="2809875"/>
            </a:xfrm>
            <a:prstGeom prst="rect">
              <a:avLst/>
            </a:prstGeom>
          </p:spPr>
          <p:txBody>
            <a:bodyPr lIns="0" tIns="0" rIns="0" bIns="0" rtlCol="0" anchor="t">
              <a:spAutoFit/>
            </a:bodyPr>
            <a:lstStyle/>
            <a:p>
              <a:pPr algn="l">
                <a:lnSpc>
                  <a:spcPts val="4200"/>
                </a:lnSpc>
              </a:pPr>
              <a:r>
                <a:rPr lang="en-US" sz="3000">
                  <a:solidFill>
                    <a:srgbClr val="FFFFFF"/>
                  </a:solidFill>
                  <a:latin typeface="Rubik"/>
                </a:rPr>
                <a:t>Aslı Kuşçu</a:t>
              </a:r>
            </a:p>
            <a:p>
              <a:pPr algn="l">
                <a:lnSpc>
                  <a:spcPts val="4200"/>
                </a:lnSpc>
              </a:pPr>
              <a:r>
                <a:rPr lang="en-US" sz="3000">
                  <a:solidFill>
                    <a:srgbClr val="FFFFFF"/>
                  </a:solidFill>
                  <a:latin typeface="Rubik"/>
                </a:rPr>
                <a:t>Prof. Dr. Coşkun Güler</a:t>
              </a:r>
            </a:p>
            <a:p>
              <a:pPr algn="l">
                <a:lnSpc>
                  <a:spcPts val="4200"/>
                </a:lnSpc>
              </a:pPr>
              <a:r>
                <a:rPr lang="en-US" sz="3000">
                  <a:solidFill>
                    <a:srgbClr val="FFFFFF"/>
                  </a:solidFill>
                  <a:latin typeface="Rubik"/>
                </a:rPr>
                <a:t>Lisans Tezi</a:t>
              </a:r>
            </a:p>
            <a:p>
              <a:pPr algn="l">
                <a:lnSpc>
                  <a:spcPts val="4200"/>
                </a:lnSpc>
              </a:pPr>
              <a:r>
                <a:rPr lang="en-US" sz="3000">
                  <a:solidFill>
                    <a:srgbClr val="FFFFFF"/>
                  </a:solidFill>
                  <a:latin typeface="Rubik"/>
                </a:rPr>
                <a:t>2024</a:t>
              </a:r>
            </a:p>
          </p:txBody>
        </p:sp>
      </p:gr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AutoShape 2"/>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txBody>
          <a:bodyPr/>
          <a:lstStyle/>
          <a:p>
            <a:endParaRPr lang="tr-TR"/>
          </a:p>
        </p:txBody>
      </p:sp>
      <p:grpSp>
        <p:nvGrpSpPr>
          <p:cNvPr id="3" name="Group 3"/>
          <p:cNvGrpSpPr/>
          <p:nvPr/>
        </p:nvGrpSpPr>
        <p:grpSpPr>
          <a:xfrm>
            <a:off x="1243330" y="1517049"/>
            <a:ext cx="15801339" cy="7252902"/>
            <a:chOff x="0" y="0"/>
            <a:chExt cx="4161670" cy="1910229"/>
          </a:xfrm>
        </p:grpSpPr>
        <p:sp>
          <p:nvSpPr>
            <p:cNvPr id="4" name="Freeform 4"/>
            <p:cNvSpPr/>
            <p:nvPr/>
          </p:nvSpPr>
          <p:spPr>
            <a:xfrm>
              <a:off x="0" y="0"/>
              <a:ext cx="4161670" cy="1910229"/>
            </a:xfrm>
            <a:custGeom>
              <a:avLst/>
              <a:gdLst/>
              <a:ahLst/>
              <a:cxnLst/>
              <a:rect l="l" t="t" r="r" b="b"/>
              <a:pathLst>
                <a:path w="4161670" h="1910229">
                  <a:moveTo>
                    <a:pt x="38216" y="0"/>
                  </a:moveTo>
                  <a:lnTo>
                    <a:pt x="4123453" y="0"/>
                  </a:lnTo>
                  <a:cubicBezTo>
                    <a:pt x="4144559" y="0"/>
                    <a:pt x="4161670" y="17110"/>
                    <a:pt x="4161670" y="38216"/>
                  </a:cubicBezTo>
                  <a:lnTo>
                    <a:pt x="4161670" y="1872013"/>
                  </a:lnTo>
                  <a:cubicBezTo>
                    <a:pt x="4161670" y="1893119"/>
                    <a:pt x="4144559" y="1910229"/>
                    <a:pt x="4123453" y="1910229"/>
                  </a:cubicBezTo>
                  <a:lnTo>
                    <a:pt x="38216" y="1910229"/>
                  </a:lnTo>
                  <a:cubicBezTo>
                    <a:pt x="17110" y="1910229"/>
                    <a:pt x="0" y="1893119"/>
                    <a:pt x="0" y="1872013"/>
                  </a:cubicBezTo>
                  <a:lnTo>
                    <a:pt x="0" y="38216"/>
                  </a:lnTo>
                  <a:cubicBezTo>
                    <a:pt x="0" y="17110"/>
                    <a:pt x="17110" y="0"/>
                    <a:pt x="38216" y="0"/>
                  </a:cubicBezTo>
                  <a:close/>
                </a:path>
              </a:pathLst>
            </a:custGeom>
            <a:solidFill>
              <a:srgbClr val="6D85FF">
                <a:alpha val="29804"/>
              </a:srgbClr>
            </a:solidFill>
          </p:spPr>
          <p:txBody>
            <a:bodyPr/>
            <a:lstStyle/>
            <a:p>
              <a:endParaRPr lang="tr-TR"/>
            </a:p>
          </p:txBody>
        </p:sp>
        <p:sp>
          <p:nvSpPr>
            <p:cNvPr id="5" name="TextBox 5"/>
            <p:cNvSpPr txBox="1"/>
            <p:nvPr/>
          </p:nvSpPr>
          <p:spPr>
            <a:xfrm>
              <a:off x="0" y="-47625"/>
              <a:ext cx="4161670" cy="1957854"/>
            </a:xfrm>
            <a:prstGeom prst="rect">
              <a:avLst/>
            </a:prstGeom>
          </p:spPr>
          <p:txBody>
            <a:bodyPr lIns="50800" tIns="50800" rIns="50800" bIns="50800" rtlCol="0" anchor="ctr"/>
            <a:lstStyle/>
            <a:p>
              <a:pPr algn="ctr">
                <a:lnSpc>
                  <a:spcPts val="3499"/>
                </a:lnSpc>
              </a:pPr>
              <a:endParaRPr/>
            </a:p>
          </p:txBody>
        </p:sp>
      </p:grpSp>
      <p:sp>
        <p:nvSpPr>
          <p:cNvPr id="6" name="TextBox 6"/>
          <p:cNvSpPr txBox="1"/>
          <p:nvPr/>
        </p:nvSpPr>
        <p:spPr>
          <a:xfrm>
            <a:off x="1243330" y="567724"/>
            <a:ext cx="7099496" cy="530225"/>
          </a:xfrm>
          <a:prstGeom prst="rect">
            <a:avLst/>
          </a:prstGeom>
        </p:spPr>
        <p:txBody>
          <a:bodyPr lIns="0" tIns="0" rIns="0" bIns="0" rtlCol="0" anchor="t">
            <a:spAutoFit/>
          </a:bodyPr>
          <a:lstStyle/>
          <a:p>
            <a:pPr algn="l">
              <a:lnSpc>
                <a:spcPts val="3999"/>
              </a:lnSpc>
            </a:pPr>
            <a:r>
              <a:rPr lang="en-US" sz="3999">
                <a:solidFill>
                  <a:srgbClr val="FFFFFF"/>
                </a:solidFill>
                <a:latin typeface="Nourd Bold"/>
              </a:rPr>
              <a:t>ARAŞTIRMANIN AMACI</a:t>
            </a:r>
          </a:p>
        </p:txBody>
      </p:sp>
      <p:sp>
        <p:nvSpPr>
          <p:cNvPr id="7" name="TextBox 7"/>
          <p:cNvSpPr txBox="1"/>
          <p:nvPr/>
        </p:nvSpPr>
        <p:spPr>
          <a:xfrm>
            <a:off x="3296342" y="3423950"/>
            <a:ext cx="11695317" cy="3353375"/>
          </a:xfrm>
          <a:prstGeom prst="rect">
            <a:avLst/>
          </a:prstGeom>
        </p:spPr>
        <p:txBody>
          <a:bodyPr lIns="0" tIns="0" rIns="0" bIns="0" rtlCol="0" anchor="t">
            <a:spAutoFit/>
          </a:bodyPr>
          <a:lstStyle/>
          <a:p>
            <a:pPr algn="l">
              <a:lnSpc>
                <a:spcPts val="5316"/>
              </a:lnSpc>
            </a:pPr>
            <a:r>
              <a:rPr lang="en-US" sz="3797">
                <a:solidFill>
                  <a:srgbClr val="FFFFFF"/>
                </a:solidFill>
                <a:latin typeface="Rubik"/>
              </a:rPr>
              <a:t>Bu tez, büyük veri analitiğinin pazarlama stratejileri üzerindeki etkisini ve optimize edilmesini incelemeyi amaçlar. Büyük veri analitiğinin gelişimi, kullanım örnekleri, avantajları, zorlukları ve iş dünyasına etkileri gibi konuları ele alır.</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5354509" y="-4725578"/>
            <a:ext cx="16012640" cy="16012640"/>
          </a:xfrm>
          <a:custGeom>
            <a:avLst/>
            <a:gdLst/>
            <a:ahLst/>
            <a:cxnLst/>
            <a:rect l="l" t="t" r="r" b="b"/>
            <a:pathLst>
              <a:path w="16012640" h="16012640">
                <a:moveTo>
                  <a:pt x="0" y="0"/>
                </a:moveTo>
                <a:lnTo>
                  <a:pt x="16012640" y="0"/>
                </a:lnTo>
                <a:lnTo>
                  <a:pt x="16012640" y="16012640"/>
                </a:lnTo>
                <a:lnTo>
                  <a:pt x="0" y="1601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3" name="AutoShape 3"/>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txBody>
          <a:bodyPr/>
          <a:lstStyle/>
          <a:p>
            <a:endParaRPr lang="tr-TR"/>
          </a:p>
        </p:txBody>
      </p:sp>
      <p:sp>
        <p:nvSpPr>
          <p:cNvPr id="4" name="Freeform 4"/>
          <p:cNvSpPr/>
          <p:nvPr/>
        </p:nvSpPr>
        <p:spPr>
          <a:xfrm>
            <a:off x="2651811" y="7906641"/>
            <a:ext cx="3524244" cy="696038"/>
          </a:xfrm>
          <a:custGeom>
            <a:avLst/>
            <a:gdLst/>
            <a:ahLst/>
            <a:cxnLst/>
            <a:rect l="l" t="t" r="r" b="b"/>
            <a:pathLst>
              <a:path w="3524244" h="696038">
                <a:moveTo>
                  <a:pt x="0" y="0"/>
                </a:moveTo>
                <a:lnTo>
                  <a:pt x="3524244" y="0"/>
                </a:lnTo>
                <a:lnTo>
                  <a:pt x="3524244" y="696038"/>
                </a:lnTo>
                <a:lnTo>
                  <a:pt x="0" y="696038"/>
                </a:lnTo>
                <a:lnTo>
                  <a:pt x="0" y="0"/>
                </a:lnTo>
                <a:close/>
              </a:path>
            </a:pathLst>
          </a:custGeom>
          <a:blipFill>
            <a:blip r:embed="rId4"/>
            <a:stretch>
              <a:fillRect/>
            </a:stretch>
          </a:blipFill>
        </p:spPr>
        <p:txBody>
          <a:bodyPr/>
          <a:lstStyle/>
          <a:p>
            <a:endParaRPr lang="tr-TR"/>
          </a:p>
        </p:txBody>
      </p:sp>
      <p:sp>
        <p:nvSpPr>
          <p:cNvPr id="5" name="Freeform 5"/>
          <p:cNvSpPr/>
          <p:nvPr/>
        </p:nvSpPr>
        <p:spPr>
          <a:xfrm>
            <a:off x="1647334" y="2380359"/>
            <a:ext cx="5533198" cy="5526281"/>
          </a:xfrm>
          <a:custGeom>
            <a:avLst/>
            <a:gdLst/>
            <a:ahLst/>
            <a:cxnLst/>
            <a:rect l="l" t="t" r="r" b="b"/>
            <a:pathLst>
              <a:path w="5533198" h="5526281">
                <a:moveTo>
                  <a:pt x="0" y="0"/>
                </a:moveTo>
                <a:lnTo>
                  <a:pt x="5533197" y="0"/>
                </a:lnTo>
                <a:lnTo>
                  <a:pt x="5533197" y="5526282"/>
                </a:lnTo>
                <a:lnTo>
                  <a:pt x="0" y="5526282"/>
                </a:lnTo>
                <a:lnTo>
                  <a:pt x="0" y="0"/>
                </a:lnTo>
                <a:close/>
              </a:path>
            </a:pathLst>
          </a:custGeom>
          <a:blipFill>
            <a:blip r:embed="rId5"/>
            <a:stretch>
              <a:fillRect/>
            </a:stretch>
          </a:blipFill>
        </p:spPr>
        <p:txBody>
          <a:bodyPr/>
          <a:lstStyle/>
          <a:p>
            <a:endParaRPr lang="tr-TR"/>
          </a:p>
        </p:txBody>
      </p:sp>
      <p:sp>
        <p:nvSpPr>
          <p:cNvPr id="6" name="TextBox 6"/>
          <p:cNvSpPr txBox="1"/>
          <p:nvPr/>
        </p:nvSpPr>
        <p:spPr>
          <a:xfrm>
            <a:off x="10084171" y="3083343"/>
            <a:ext cx="6721868" cy="4063163"/>
          </a:xfrm>
          <a:prstGeom prst="rect">
            <a:avLst/>
          </a:prstGeom>
        </p:spPr>
        <p:txBody>
          <a:bodyPr lIns="0" tIns="0" rIns="0" bIns="0" rtlCol="0" anchor="t">
            <a:spAutoFit/>
          </a:bodyPr>
          <a:lstStyle/>
          <a:p>
            <a:pPr algn="l">
              <a:lnSpc>
                <a:spcPts val="4055"/>
              </a:lnSpc>
            </a:pPr>
            <a:r>
              <a:rPr lang="en-US" sz="2896">
                <a:solidFill>
                  <a:srgbClr val="FFFFFF"/>
                </a:solidFill>
                <a:latin typeface="Rubik"/>
              </a:rPr>
              <a:t>Ayrıca, müşteri ilişkilerinin geliştirilmesi ve pazarlama stratejilerinin optimize edilmesi için büyük veri kullanımıyla ilgili gerçek dünya örnekleri incelendi. Bu çalışma, işletmelerin büyük veri analitiğini kullanarak rekabet avantajı elde etmelerine yardımcı olmayı hedeflemektedir.</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869063" y="8111052"/>
            <a:ext cx="4812854" cy="950539"/>
          </a:xfrm>
          <a:custGeom>
            <a:avLst/>
            <a:gdLst/>
            <a:ahLst/>
            <a:cxnLst/>
            <a:rect l="l" t="t" r="r" b="b"/>
            <a:pathLst>
              <a:path w="4812854" h="950539">
                <a:moveTo>
                  <a:pt x="0" y="0"/>
                </a:moveTo>
                <a:lnTo>
                  <a:pt x="4812854" y="0"/>
                </a:lnTo>
                <a:lnTo>
                  <a:pt x="4812854" y="950539"/>
                </a:lnTo>
                <a:lnTo>
                  <a:pt x="0" y="950539"/>
                </a:lnTo>
                <a:lnTo>
                  <a:pt x="0" y="0"/>
                </a:lnTo>
                <a:close/>
              </a:path>
            </a:pathLst>
          </a:custGeom>
          <a:blipFill>
            <a:blip r:embed="rId2"/>
            <a:stretch>
              <a:fillRect/>
            </a:stretch>
          </a:blipFill>
        </p:spPr>
        <p:txBody>
          <a:bodyPr/>
          <a:lstStyle/>
          <a:p>
            <a:endParaRPr lang="tr-TR"/>
          </a:p>
        </p:txBody>
      </p:sp>
      <p:sp>
        <p:nvSpPr>
          <p:cNvPr id="3" name="Freeform 3"/>
          <p:cNvSpPr/>
          <p:nvPr/>
        </p:nvSpPr>
        <p:spPr>
          <a:xfrm>
            <a:off x="1028700" y="3160794"/>
            <a:ext cx="4809969" cy="5144352"/>
          </a:xfrm>
          <a:custGeom>
            <a:avLst/>
            <a:gdLst/>
            <a:ahLst/>
            <a:cxnLst/>
            <a:rect l="l" t="t" r="r" b="b"/>
            <a:pathLst>
              <a:path w="4809969" h="5144352">
                <a:moveTo>
                  <a:pt x="0" y="0"/>
                </a:moveTo>
                <a:lnTo>
                  <a:pt x="4809969" y="0"/>
                </a:lnTo>
                <a:lnTo>
                  <a:pt x="4809969" y="5144353"/>
                </a:lnTo>
                <a:lnTo>
                  <a:pt x="0" y="5144353"/>
                </a:lnTo>
                <a:lnTo>
                  <a:pt x="0" y="0"/>
                </a:lnTo>
                <a:close/>
              </a:path>
            </a:pathLst>
          </a:custGeom>
          <a:blipFill>
            <a:blip r:embed="rId3"/>
            <a:stretch>
              <a:fillRect/>
            </a:stretch>
          </a:blipFill>
        </p:spPr>
        <p:txBody>
          <a:bodyPr/>
          <a:lstStyle/>
          <a:p>
            <a:endParaRPr lang="tr-TR"/>
          </a:p>
        </p:txBody>
      </p:sp>
      <p:sp>
        <p:nvSpPr>
          <p:cNvPr id="4" name="AutoShape 4"/>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txBody>
          <a:bodyPr/>
          <a:lstStyle/>
          <a:p>
            <a:endParaRPr lang="tr-TR"/>
          </a:p>
        </p:txBody>
      </p:sp>
      <p:sp>
        <p:nvSpPr>
          <p:cNvPr id="5" name="TextBox 5"/>
          <p:cNvSpPr txBox="1"/>
          <p:nvPr/>
        </p:nvSpPr>
        <p:spPr>
          <a:xfrm>
            <a:off x="7924800" y="4215955"/>
            <a:ext cx="8610562" cy="2967355"/>
          </a:xfrm>
          <a:prstGeom prst="rect">
            <a:avLst/>
          </a:prstGeom>
        </p:spPr>
        <p:txBody>
          <a:bodyPr lIns="0" tIns="0" rIns="0" bIns="0" rtlCol="0" anchor="t">
            <a:spAutoFit/>
          </a:bodyPr>
          <a:lstStyle/>
          <a:p>
            <a:pPr algn="l">
              <a:lnSpc>
                <a:spcPts val="3919"/>
              </a:lnSpc>
            </a:pPr>
            <a:r>
              <a:rPr lang="en-US" sz="2799">
                <a:solidFill>
                  <a:srgbClr val="FFFFFF"/>
                </a:solidFill>
                <a:latin typeface="Rubik"/>
              </a:rPr>
              <a:t>İşletmeler, basit analitik yöntemlerden büyük veri analizine geçiş yaparak hızlı ve etkili kararlar alabilir hale geldi. Bu teknolojik ilerlemeler, büyük veri endüstrisini de önemli ölçüde büyüttü. Büyük veri, yapılandırılmamış veya yapılandırılmış büyük veri setlerini ifade eder ve analizi en karmaşık olanıdır. </a:t>
            </a:r>
          </a:p>
        </p:txBody>
      </p:sp>
      <p:sp>
        <p:nvSpPr>
          <p:cNvPr id="6" name="TextBox 6"/>
          <p:cNvSpPr txBox="1"/>
          <p:nvPr/>
        </p:nvSpPr>
        <p:spPr>
          <a:xfrm>
            <a:off x="8680333" y="1742631"/>
            <a:ext cx="7099496" cy="530225"/>
          </a:xfrm>
          <a:prstGeom prst="rect">
            <a:avLst/>
          </a:prstGeom>
        </p:spPr>
        <p:txBody>
          <a:bodyPr lIns="0" tIns="0" rIns="0" bIns="0" rtlCol="0" anchor="t">
            <a:spAutoFit/>
          </a:bodyPr>
          <a:lstStyle/>
          <a:p>
            <a:pPr algn="ctr">
              <a:lnSpc>
                <a:spcPts val="3999"/>
              </a:lnSpc>
            </a:pPr>
            <a:r>
              <a:rPr lang="en-US" sz="3999">
                <a:solidFill>
                  <a:srgbClr val="FFFFFF"/>
                </a:solidFill>
                <a:latin typeface="Nourd Bold"/>
              </a:rPr>
              <a:t>İÇERİK</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Freeform 2"/>
          <p:cNvSpPr/>
          <p:nvPr/>
        </p:nvSpPr>
        <p:spPr>
          <a:xfrm>
            <a:off x="869063" y="8111052"/>
            <a:ext cx="4812854" cy="950539"/>
          </a:xfrm>
          <a:custGeom>
            <a:avLst/>
            <a:gdLst/>
            <a:ahLst/>
            <a:cxnLst/>
            <a:rect l="l" t="t" r="r" b="b"/>
            <a:pathLst>
              <a:path w="4812854" h="950539">
                <a:moveTo>
                  <a:pt x="0" y="0"/>
                </a:moveTo>
                <a:lnTo>
                  <a:pt x="4812854" y="0"/>
                </a:lnTo>
                <a:lnTo>
                  <a:pt x="4812854" y="950539"/>
                </a:lnTo>
                <a:lnTo>
                  <a:pt x="0" y="950539"/>
                </a:lnTo>
                <a:lnTo>
                  <a:pt x="0" y="0"/>
                </a:lnTo>
                <a:close/>
              </a:path>
            </a:pathLst>
          </a:custGeom>
          <a:blipFill>
            <a:blip r:embed="rId2"/>
            <a:stretch>
              <a:fillRect/>
            </a:stretch>
          </a:blipFill>
        </p:spPr>
        <p:txBody>
          <a:bodyPr/>
          <a:lstStyle/>
          <a:p>
            <a:endParaRPr lang="tr-TR"/>
          </a:p>
        </p:txBody>
      </p:sp>
      <p:sp>
        <p:nvSpPr>
          <p:cNvPr id="3" name="Freeform 3"/>
          <p:cNvSpPr/>
          <p:nvPr/>
        </p:nvSpPr>
        <p:spPr>
          <a:xfrm>
            <a:off x="1028700" y="3160794"/>
            <a:ext cx="4809969" cy="5144352"/>
          </a:xfrm>
          <a:custGeom>
            <a:avLst/>
            <a:gdLst/>
            <a:ahLst/>
            <a:cxnLst/>
            <a:rect l="l" t="t" r="r" b="b"/>
            <a:pathLst>
              <a:path w="4809969" h="5144352">
                <a:moveTo>
                  <a:pt x="0" y="0"/>
                </a:moveTo>
                <a:lnTo>
                  <a:pt x="4809969" y="0"/>
                </a:lnTo>
                <a:lnTo>
                  <a:pt x="4809969" y="5144353"/>
                </a:lnTo>
                <a:lnTo>
                  <a:pt x="0" y="5144353"/>
                </a:lnTo>
                <a:lnTo>
                  <a:pt x="0" y="0"/>
                </a:lnTo>
                <a:close/>
              </a:path>
            </a:pathLst>
          </a:custGeom>
          <a:blipFill>
            <a:blip r:embed="rId3"/>
            <a:stretch>
              <a:fillRect/>
            </a:stretch>
          </a:blipFill>
        </p:spPr>
        <p:txBody>
          <a:bodyPr/>
          <a:lstStyle/>
          <a:p>
            <a:endParaRPr lang="tr-TR"/>
          </a:p>
        </p:txBody>
      </p:sp>
      <p:sp>
        <p:nvSpPr>
          <p:cNvPr id="4" name="AutoShape 4"/>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txBody>
          <a:bodyPr/>
          <a:lstStyle/>
          <a:p>
            <a:endParaRPr lang="tr-TR"/>
          </a:p>
        </p:txBody>
      </p:sp>
      <p:sp>
        <p:nvSpPr>
          <p:cNvPr id="5" name="TextBox 5"/>
          <p:cNvSpPr txBox="1"/>
          <p:nvPr/>
        </p:nvSpPr>
        <p:spPr>
          <a:xfrm>
            <a:off x="8039100" y="3720655"/>
            <a:ext cx="8610562" cy="3957955"/>
          </a:xfrm>
          <a:prstGeom prst="rect">
            <a:avLst/>
          </a:prstGeom>
        </p:spPr>
        <p:txBody>
          <a:bodyPr lIns="0" tIns="0" rIns="0" bIns="0" rtlCol="0" anchor="t">
            <a:spAutoFit/>
          </a:bodyPr>
          <a:lstStyle/>
          <a:p>
            <a:pPr algn="l">
              <a:lnSpc>
                <a:spcPts val="3919"/>
              </a:lnSpc>
            </a:pPr>
            <a:r>
              <a:rPr lang="en-US" sz="2799">
                <a:solidFill>
                  <a:srgbClr val="FFFFFF"/>
                </a:solidFill>
                <a:latin typeface="Rubik"/>
              </a:rPr>
              <a:t>İnternet kullanımının artmasıyla veri miktarı sürekli olarak büyümektedir. Büyük veri, farklı kaynaklardan gelen veri türlerini içerir ve analiziyle işletmelere pazar fırsatları, müşteri davranışları ve sektör gelişmeleri hakkında değerli bilgiler sağlar. Büyük veri analizi, işletmelere rekabet avantajı sağlayabilecek veya hizmet kalitesini artırabilecek yeni bilgiler sunar.</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87283" y="3086100"/>
          <a:ext cx="15672018" cy="5791200"/>
        </p:xfrm>
        <a:graphic>
          <a:graphicData uri="http://schemas.openxmlformats.org/drawingml/2006/table">
            <a:tbl>
              <a:tblPr/>
              <a:tblGrid>
                <a:gridCol w="7836009">
                  <a:extLst>
                    <a:ext uri="{9D8B030D-6E8A-4147-A177-3AD203B41FA5}">
                      <a16:colId xmlns:a16="http://schemas.microsoft.com/office/drawing/2014/main" val="20000"/>
                    </a:ext>
                  </a:extLst>
                </a:gridCol>
                <a:gridCol w="7836009">
                  <a:extLst>
                    <a:ext uri="{9D8B030D-6E8A-4147-A177-3AD203B41FA5}">
                      <a16:colId xmlns:a16="http://schemas.microsoft.com/office/drawing/2014/main" val="20001"/>
                    </a:ext>
                  </a:extLst>
                </a:gridCol>
              </a:tblGrid>
              <a:tr h="1102629">
                <a:tc>
                  <a:txBody>
                    <a:bodyPr/>
                    <a:lstStyle/>
                    <a:p>
                      <a:pPr algn="ctr">
                        <a:lnSpc>
                          <a:spcPts val="3079"/>
                        </a:lnSpc>
                        <a:defRPr/>
                      </a:pPr>
                      <a:r>
                        <a:rPr lang="en-US" sz="2199">
                          <a:solidFill>
                            <a:srgbClr val="FFFFFF"/>
                          </a:solidFill>
                          <a:latin typeface="Rubik Bold"/>
                        </a:rPr>
                        <a:t>Avantajlar</a:t>
                      </a:r>
                      <a:endParaRPr lang="en-US" sz="1100"/>
                    </a:p>
                    <a:p>
                      <a:pPr algn="ctr">
                        <a:lnSpc>
                          <a:spcPts val="2100"/>
                        </a:lnSpc>
                      </a:pP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939"/>
                        </a:lnSpc>
                        <a:defRPr/>
                      </a:pPr>
                      <a:r>
                        <a:rPr lang="en-US" sz="2099">
                          <a:solidFill>
                            <a:srgbClr val="FFFFFF"/>
                          </a:solidFill>
                          <a:latin typeface="Rubik Bold"/>
                        </a:rPr>
                        <a:t>Açıklama</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0"/>
                  </a:ext>
                </a:extLst>
              </a:tr>
              <a:tr h="1562857">
                <a:tc>
                  <a:txBody>
                    <a:bodyPr/>
                    <a:lstStyle/>
                    <a:p>
                      <a:pPr algn="ctr">
                        <a:lnSpc>
                          <a:spcPts val="2939"/>
                        </a:lnSpc>
                        <a:defRPr/>
                      </a:pPr>
                      <a:r>
                        <a:rPr lang="en-US" sz="2099">
                          <a:solidFill>
                            <a:srgbClr val="FFFFFF"/>
                          </a:solidFill>
                          <a:latin typeface="Rubik Bold"/>
                        </a:rPr>
                        <a:t>Gelişmiş Veri Analizi</a:t>
                      </a:r>
                      <a:endParaRPr lang="en-US" sz="1100"/>
                    </a:p>
                    <a:p>
                      <a:pPr algn="ctr">
                        <a:lnSpc>
                          <a:spcPts val="2100"/>
                        </a:lnSpc>
                      </a:pP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939"/>
                        </a:lnSpc>
                        <a:defRPr/>
                      </a:pPr>
                      <a:r>
                        <a:rPr lang="en-US" sz="2099">
                          <a:solidFill>
                            <a:srgbClr val="FFFFFF"/>
                          </a:solidFill>
                          <a:latin typeface="Rubik Bold"/>
                        </a:rPr>
                        <a:t>Büyük Veri’nin analitik yöntemleri sayesinde veriler daha derinlemesine incelenebilir, böylece daha iyi kararlar alınabilir.</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1"/>
                  </a:ext>
                </a:extLst>
              </a:tr>
              <a:tr h="1562857">
                <a:tc>
                  <a:txBody>
                    <a:bodyPr/>
                    <a:lstStyle/>
                    <a:p>
                      <a:pPr algn="ctr">
                        <a:lnSpc>
                          <a:spcPts val="2939"/>
                        </a:lnSpc>
                        <a:defRPr/>
                      </a:pPr>
                      <a:r>
                        <a:rPr lang="en-US" sz="2099">
                          <a:solidFill>
                            <a:srgbClr val="FFFFFF"/>
                          </a:solidFill>
                          <a:latin typeface="Rubik Bold"/>
                        </a:rPr>
                        <a:t>Hızlı Veri Analizi</a:t>
                      </a:r>
                      <a:endParaRPr lang="en-US" sz="1100"/>
                    </a:p>
                    <a:p>
                      <a:pPr algn="ctr">
                        <a:lnSpc>
                          <a:spcPts val="2939"/>
                        </a:lnSpc>
                      </a:pP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939"/>
                        </a:lnSpc>
                        <a:defRPr/>
                      </a:pPr>
                      <a:r>
                        <a:rPr lang="en-US" sz="2099">
                          <a:solidFill>
                            <a:srgbClr val="FFFFFF"/>
                          </a:solidFill>
                          <a:latin typeface="Rubik Bold"/>
                        </a:rPr>
                        <a:t>Büyük Veri analitiği, büyük miktardaki veriyi hızlı bir şekilde işleyebilme yeteneği sunar, bu da anlık verilerin değerlendirilmesini kolaylaştırır.</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2"/>
                  </a:ext>
                </a:extLst>
              </a:tr>
              <a:tr h="1562857">
                <a:tc>
                  <a:txBody>
                    <a:bodyPr/>
                    <a:lstStyle/>
                    <a:p>
                      <a:pPr algn="ctr">
                        <a:lnSpc>
                          <a:spcPts val="2939"/>
                        </a:lnSpc>
                        <a:defRPr/>
                      </a:pPr>
                      <a:r>
                        <a:rPr lang="en-US" sz="2099">
                          <a:solidFill>
                            <a:srgbClr val="FFFFFF"/>
                          </a:solidFill>
                          <a:latin typeface="Rubik Bold"/>
                        </a:rPr>
                        <a:t>Rekabet Üstünlüğü</a:t>
                      </a:r>
                      <a:endParaRPr lang="en-US" sz="1100"/>
                    </a:p>
                    <a:p>
                      <a:pPr algn="ctr">
                        <a:lnSpc>
                          <a:spcPts val="2100"/>
                        </a:lnSpc>
                      </a:pP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939"/>
                        </a:lnSpc>
                        <a:defRPr/>
                      </a:pPr>
                      <a:r>
                        <a:rPr lang="en-US" sz="2099">
                          <a:solidFill>
                            <a:srgbClr val="FFFFFF"/>
                          </a:solidFill>
                          <a:latin typeface="Rubik Bold"/>
                        </a:rPr>
                        <a:t>Büyük Veri’nin analiz edilmesi ve kullanılması, şirketlere rekabette avantaj sağlar ve daha öngörülebilir bir gelecek sunar.</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4833437" y="896140"/>
            <a:ext cx="8621125" cy="1209670"/>
          </a:xfrm>
          <a:prstGeom prst="rect">
            <a:avLst/>
          </a:prstGeom>
        </p:spPr>
        <p:txBody>
          <a:bodyPr lIns="0" tIns="0" rIns="0" bIns="0" rtlCol="0" anchor="t">
            <a:spAutoFit/>
          </a:bodyPr>
          <a:lstStyle/>
          <a:p>
            <a:pPr marL="0" lvl="0" indent="0" algn="ctr">
              <a:lnSpc>
                <a:spcPts val="9750"/>
              </a:lnSpc>
            </a:pPr>
            <a:r>
              <a:rPr lang="en-US" sz="7500">
                <a:solidFill>
                  <a:srgbClr val="FFFFFF"/>
                </a:solidFill>
                <a:latin typeface="Nourd Bold"/>
              </a:rPr>
              <a:t>AVANTAJLAR</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sp>
        <p:nvSpPr>
          <p:cNvPr id="2" name="AutoShape 2"/>
          <p:cNvSpPr/>
          <p:nvPr/>
        </p:nvSpPr>
        <p:spPr>
          <a:xfrm>
            <a:off x="0" y="9191625"/>
            <a:ext cx="18288000" cy="0"/>
          </a:xfrm>
          <a:prstGeom prst="line">
            <a:avLst/>
          </a:prstGeom>
          <a:ln w="9525" cap="flat">
            <a:solidFill>
              <a:srgbClr val="FFFFFF">
                <a:alpha val="33725"/>
              </a:srgbClr>
            </a:solidFill>
            <a:prstDash val="solid"/>
            <a:headEnd type="none" w="sm" len="sm"/>
            <a:tailEnd type="none" w="sm" len="sm"/>
          </a:ln>
        </p:spPr>
        <p:txBody>
          <a:bodyPr/>
          <a:lstStyle/>
          <a:p>
            <a:endParaRPr lang="tr-TR"/>
          </a:p>
        </p:txBody>
      </p:sp>
      <p:sp>
        <p:nvSpPr>
          <p:cNvPr id="3" name="AutoShape 3"/>
          <p:cNvSpPr/>
          <p:nvPr/>
        </p:nvSpPr>
        <p:spPr>
          <a:xfrm rot="1008">
            <a:off x="1028702" y="3875934"/>
            <a:ext cx="16230601" cy="0"/>
          </a:xfrm>
          <a:prstGeom prst="line">
            <a:avLst/>
          </a:prstGeom>
          <a:ln w="19050" cap="rnd">
            <a:solidFill>
              <a:srgbClr val="FFFFFF">
                <a:alpha val="29804"/>
              </a:srgbClr>
            </a:solidFill>
            <a:prstDash val="sysDot"/>
            <a:headEnd type="none" w="sm" len="sm"/>
            <a:tailEnd type="none" w="sm" len="sm"/>
          </a:ln>
        </p:spPr>
        <p:txBody>
          <a:bodyPr/>
          <a:lstStyle/>
          <a:p>
            <a:endParaRPr lang="tr-TR"/>
          </a:p>
        </p:txBody>
      </p:sp>
      <p:sp>
        <p:nvSpPr>
          <p:cNvPr id="4" name="TextBox 4"/>
          <p:cNvSpPr txBox="1"/>
          <p:nvPr/>
        </p:nvSpPr>
        <p:spPr>
          <a:xfrm>
            <a:off x="1028700" y="962025"/>
            <a:ext cx="16177160" cy="2447920"/>
          </a:xfrm>
          <a:prstGeom prst="rect">
            <a:avLst/>
          </a:prstGeom>
        </p:spPr>
        <p:txBody>
          <a:bodyPr lIns="0" tIns="0" rIns="0" bIns="0" rtlCol="0" anchor="t">
            <a:spAutoFit/>
          </a:bodyPr>
          <a:lstStyle/>
          <a:p>
            <a:pPr marL="0" lvl="0" indent="0" algn="ctr">
              <a:lnSpc>
                <a:spcPts val="9750"/>
              </a:lnSpc>
            </a:pPr>
            <a:r>
              <a:rPr lang="en-US" sz="7500">
                <a:solidFill>
                  <a:srgbClr val="FFFFFF"/>
                </a:solidFill>
                <a:latin typeface="Nourd Bold"/>
              </a:rPr>
              <a:t>Büyük Veri Kullanılan Bazı Sektörler</a:t>
            </a:r>
          </a:p>
        </p:txBody>
      </p:sp>
      <p:sp>
        <p:nvSpPr>
          <p:cNvPr id="5" name="Freeform 5"/>
          <p:cNvSpPr/>
          <p:nvPr/>
        </p:nvSpPr>
        <p:spPr>
          <a:xfrm>
            <a:off x="2421484" y="3648213"/>
            <a:ext cx="475086" cy="474492"/>
          </a:xfrm>
          <a:custGeom>
            <a:avLst/>
            <a:gdLst/>
            <a:ahLst/>
            <a:cxnLst/>
            <a:rect l="l" t="t" r="r" b="b"/>
            <a:pathLst>
              <a:path w="475086" h="474492">
                <a:moveTo>
                  <a:pt x="0" y="0"/>
                </a:moveTo>
                <a:lnTo>
                  <a:pt x="475087" y="0"/>
                </a:lnTo>
                <a:lnTo>
                  <a:pt x="475087" y="474492"/>
                </a:lnTo>
                <a:lnTo>
                  <a:pt x="0" y="474492"/>
                </a:lnTo>
                <a:lnTo>
                  <a:pt x="0" y="0"/>
                </a:lnTo>
                <a:close/>
              </a:path>
            </a:pathLst>
          </a:custGeom>
          <a:blipFill>
            <a:blip r:embed="rId2"/>
            <a:stretch>
              <a:fillRect/>
            </a:stretch>
          </a:blipFill>
        </p:spPr>
        <p:txBody>
          <a:bodyPr/>
          <a:lstStyle/>
          <a:p>
            <a:endParaRPr lang="tr-TR"/>
          </a:p>
        </p:txBody>
      </p:sp>
      <p:sp>
        <p:nvSpPr>
          <p:cNvPr id="6" name="TextBox 6"/>
          <p:cNvSpPr txBox="1"/>
          <p:nvPr/>
        </p:nvSpPr>
        <p:spPr>
          <a:xfrm>
            <a:off x="1028703" y="5143500"/>
            <a:ext cx="3260652" cy="1343025"/>
          </a:xfrm>
          <a:prstGeom prst="rect">
            <a:avLst/>
          </a:prstGeom>
        </p:spPr>
        <p:txBody>
          <a:bodyPr lIns="0" tIns="0" rIns="0" bIns="0" rtlCol="0" anchor="t">
            <a:spAutoFit/>
          </a:bodyPr>
          <a:lstStyle/>
          <a:p>
            <a:pPr marL="647698" lvl="1" indent="-323849" algn="ctr">
              <a:lnSpc>
                <a:spcPts val="3599"/>
              </a:lnSpc>
              <a:buFont typeface="Arial"/>
              <a:buChar char="•"/>
            </a:pPr>
            <a:r>
              <a:rPr lang="en-US" sz="2999">
                <a:solidFill>
                  <a:srgbClr val="FFFFFF"/>
                </a:solidFill>
                <a:latin typeface="Rubik Semi-Bold"/>
              </a:rPr>
              <a:t>FINANS</a:t>
            </a:r>
          </a:p>
          <a:p>
            <a:pPr algn="ctr">
              <a:lnSpc>
                <a:spcPts val="3599"/>
              </a:lnSpc>
            </a:pPr>
            <a:endParaRPr lang="en-US" sz="2999">
              <a:solidFill>
                <a:srgbClr val="FFFFFF"/>
              </a:solidFill>
              <a:latin typeface="Rubik Semi-Bold"/>
            </a:endParaRPr>
          </a:p>
          <a:p>
            <a:pPr marL="647698" lvl="1" indent="-323849" algn="ctr">
              <a:lnSpc>
                <a:spcPts val="3599"/>
              </a:lnSpc>
              <a:buFont typeface="Arial"/>
              <a:buChar char="•"/>
            </a:pPr>
            <a:r>
              <a:rPr lang="en-US" sz="2999">
                <a:solidFill>
                  <a:srgbClr val="FFFFFF"/>
                </a:solidFill>
                <a:latin typeface="Rubik Semi-Bold"/>
              </a:rPr>
              <a:t>PERAKENDE</a:t>
            </a:r>
          </a:p>
        </p:txBody>
      </p:sp>
      <p:grpSp>
        <p:nvGrpSpPr>
          <p:cNvPr id="7" name="Group 7"/>
          <p:cNvGrpSpPr/>
          <p:nvPr/>
        </p:nvGrpSpPr>
        <p:grpSpPr>
          <a:xfrm>
            <a:off x="5352018" y="3648213"/>
            <a:ext cx="3260652" cy="3210154"/>
            <a:chOff x="0" y="0"/>
            <a:chExt cx="4347537" cy="4280205"/>
          </a:xfrm>
        </p:grpSpPr>
        <p:sp>
          <p:nvSpPr>
            <p:cNvPr id="8" name="TextBox 8"/>
            <p:cNvSpPr txBox="1"/>
            <p:nvPr/>
          </p:nvSpPr>
          <p:spPr>
            <a:xfrm>
              <a:off x="0" y="1892605"/>
              <a:ext cx="4347537" cy="2387600"/>
            </a:xfrm>
            <a:prstGeom prst="rect">
              <a:avLst/>
            </a:prstGeom>
          </p:spPr>
          <p:txBody>
            <a:bodyPr lIns="0" tIns="0" rIns="0" bIns="0" rtlCol="0" anchor="t">
              <a:spAutoFit/>
            </a:bodyPr>
            <a:lstStyle/>
            <a:p>
              <a:pPr marL="647698" lvl="1" indent="-323849" algn="ctr">
                <a:lnSpc>
                  <a:spcPts val="3599"/>
                </a:lnSpc>
                <a:buFont typeface="Arial"/>
                <a:buChar char="•"/>
              </a:pPr>
              <a:r>
                <a:rPr lang="en-US" sz="2999">
                  <a:solidFill>
                    <a:srgbClr val="FFFFFF"/>
                  </a:solidFill>
                  <a:latin typeface="Rubik Semi-Bold"/>
                </a:rPr>
                <a:t>TELEKOMÜNIKASYON</a:t>
              </a:r>
            </a:p>
            <a:p>
              <a:pPr algn="ctr">
                <a:lnSpc>
                  <a:spcPts val="3599"/>
                </a:lnSpc>
              </a:pPr>
              <a:endParaRPr lang="en-US" sz="2999">
                <a:solidFill>
                  <a:srgbClr val="FFFFFF"/>
                </a:solidFill>
                <a:latin typeface="Rubik Semi-Bold"/>
              </a:endParaRPr>
            </a:p>
            <a:p>
              <a:pPr marL="647698" lvl="1" indent="-323849" algn="ctr">
                <a:lnSpc>
                  <a:spcPts val="3599"/>
                </a:lnSpc>
                <a:buFont typeface="Arial"/>
                <a:buChar char="•"/>
              </a:pPr>
              <a:r>
                <a:rPr lang="en-US" sz="2999">
                  <a:solidFill>
                    <a:srgbClr val="FFFFFF"/>
                  </a:solidFill>
                  <a:latin typeface="Rubik Bold"/>
                </a:rPr>
                <a:t>SAĞLIK</a:t>
              </a:r>
            </a:p>
          </p:txBody>
        </p:sp>
        <p:sp>
          <p:nvSpPr>
            <p:cNvPr id="9" name="Freeform 9"/>
            <p:cNvSpPr/>
            <p:nvPr/>
          </p:nvSpPr>
          <p:spPr>
            <a:xfrm>
              <a:off x="1857044" y="0"/>
              <a:ext cx="633448" cy="632657"/>
            </a:xfrm>
            <a:custGeom>
              <a:avLst/>
              <a:gdLst/>
              <a:ahLst/>
              <a:cxnLst/>
              <a:rect l="l" t="t" r="r" b="b"/>
              <a:pathLst>
                <a:path w="633448" h="632657">
                  <a:moveTo>
                    <a:pt x="0" y="0"/>
                  </a:moveTo>
                  <a:lnTo>
                    <a:pt x="633448" y="0"/>
                  </a:lnTo>
                  <a:lnTo>
                    <a:pt x="633448" y="632657"/>
                  </a:lnTo>
                  <a:lnTo>
                    <a:pt x="0" y="632657"/>
                  </a:lnTo>
                  <a:lnTo>
                    <a:pt x="0" y="0"/>
                  </a:lnTo>
                  <a:close/>
                </a:path>
              </a:pathLst>
            </a:custGeom>
            <a:blipFill>
              <a:blip r:embed="rId2"/>
              <a:stretch>
                <a:fillRect/>
              </a:stretch>
            </a:blipFill>
          </p:spPr>
          <p:txBody>
            <a:bodyPr/>
            <a:lstStyle/>
            <a:p>
              <a:endParaRPr lang="tr-TR"/>
            </a:p>
          </p:txBody>
        </p:sp>
      </p:grpSp>
      <p:grpSp>
        <p:nvGrpSpPr>
          <p:cNvPr id="10" name="Group 10"/>
          <p:cNvGrpSpPr/>
          <p:nvPr/>
        </p:nvGrpSpPr>
        <p:grpSpPr>
          <a:xfrm>
            <a:off x="9675335" y="3648213"/>
            <a:ext cx="3260652" cy="2762479"/>
            <a:chOff x="0" y="0"/>
            <a:chExt cx="4347537" cy="3683305"/>
          </a:xfrm>
        </p:grpSpPr>
        <p:sp>
          <p:nvSpPr>
            <p:cNvPr id="11" name="TextBox 11"/>
            <p:cNvSpPr txBox="1"/>
            <p:nvPr/>
          </p:nvSpPr>
          <p:spPr>
            <a:xfrm>
              <a:off x="0" y="1892605"/>
              <a:ext cx="4347537" cy="1790700"/>
            </a:xfrm>
            <a:prstGeom prst="rect">
              <a:avLst/>
            </a:prstGeom>
          </p:spPr>
          <p:txBody>
            <a:bodyPr lIns="0" tIns="0" rIns="0" bIns="0" rtlCol="0" anchor="t">
              <a:spAutoFit/>
            </a:bodyPr>
            <a:lstStyle/>
            <a:p>
              <a:pPr marL="647698" lvl="1" indent="-323849" algn="ctr">
                <a:lnSpc>
                  <a:spcPts val="3599"/>
                </a:lnSpc>
                <a:buFont typeface="Arial"/>
                <a:buChar char="•"/>
              </a:pPr>
              <a:r>
                <a:rPr lang="en-US" sz="2999">
                  <a:solidFill>
                    <a:srgbClr val="FFFFFF"/>
                  </a:solidFill>
                  <a:latin typeface="Rubik Semi-Bold"/>
                </a:rPr>
                <a:t>E-TICARET</a:t>
              </a:r>
            </a:p>
            <a:p>
              <a:pPr algn="ctr">
                <a:lnSpc>
                  <a:spcPts val="3599"/>
                </a:lnSpc>
              </a:pPr>
              <a:endParaRPr lang="en-US" sz="2999">
                <a:solidFill>
                  <a:srgbClr val="FFFFFF"/>
                </a:solidFill>
                <a:latin typeface="Rubik Semi-Bold"/>
              </a:endParaRPr>
            </a:p>
            <a:p>
              <a:pPr marL="647698" lvl="1" indent="-323849" algn="ctr">
                <a:lnSpc>
                  <a:spcPts val="3599"/>
                </a:lnSpc>
                <a:buFont typeface="Arial"/>
                <a:buChar char="•"/>
              </a:pPr>
              <a:r>
                <a:rPr lang="en-US" sz="2999">
                  <a:solidFill>
                    <a:srgbClr val="FFFFFF"/>
                  </a:solidFill>
                  <a:latin typeface="Rubik Bold"/>
                </a:rPr>
                <a:t>TARIM</a:t>
              </a:r>
            </a:p>
          </p:txBody>
        </p:sp>
        <p:sp>
          <p:nvSpPr>
            <p:cNvPr id="12" name="Freeform 12"/>
            <p:cNvSpPr/>
            <p:nvPr/>
          </p:nvSpPr>
          <p:spPr>
            <a:xfrm>
              <a:off x="1857044" y="0"/>
              <a:ext cx="633448" cy="632657"/>
            </a:xfrm>
            <a:custGeom>
              <a:avLst/>
              <a:gdLst/>
              <a:ahLst/>
              <a:cxnLst/>
              <a:rect l="l" t="t" r="r" b="b"/>
              <a:pathLst>
                <a:path w="633448" h="632657">
                  <a:moveTo>
                    <a:pt x="0" y="0"/>
                  </a:moveTo>
                  <a:lnTo>
                    <a:pt x="633448" y="0"/>
                  </a:lnTo>
                  <a:lnTo>
                    <a:pt x="633448" y="632657"/>
                  </a:lnTo>
                  <a:lnTo>
                    <a:pt x="0" y="632657"/>
                  </a:lnTo>
                  <a:lnTo>
                    <a:pt x="0" y="0"/>
                  </a:lnTo>
                  <a:close/>
                </a:path>
              </a:pathLst>
            </a:custGeom>
            <a:blipFill>
              <a:blip r:embed="rId2"/>
              <a:stretch>
                <a:fillRect/>
              </a:stretch>
            </a:blipFill>
          </p:spPr>
          <p:txBody>
            <a:bodyPr/>
            <a:lstStyle/>
            <a:p>
              <a:endParaRPr lang="tr-TR"/>
            </a:p>
          </p:txBody>
        </p:sp>
      </p:grpSp>
      <p:grpSp>
        <p:nvGrpSpPr>
          <p:cNvPr id="13" name="Group 13"/>
          <p:cNvGrpSpPr/>
          <p:nvPr/>
        </p:nvGrpSpPr>
        <p:grpSpPr>
          <a:xfrm>
            <a:off x="13998652" y="3648213"/>
            <a:ext cx="3260652" cy="1867129"/>
            <a:chOff x="0" y="0"/>
            <a:chExt cx="4347537" cy="2489505"/>
          </a:xfrm>
        </p:grpSpPr>
        <p:sp>
          <p:nvSpPr>
            <p:cNvPr id="14" name="TextBox 14"/>
            <p:cNvSpPr txBox="1"/>
            <p:nvPr/>
          </p:nvSpPr>
          <p:spPr>
            <a:xfrm>
              <a:off x="0" y="1892605"/>
              <a:ext cx="4347537" cy="596900"/>
            </a:xfrm>
            <a:prstGeom prst="rect">
              <a:avLst/>
            </a:prstGeom>
          </p:spPr>
          <p:txBody>
            <a:bodyPr lIns="0" tIns="0" rIns="0" bIns="0" rtlCol="0" anchor="t">
              <a:spAutoFit/>
            </a:bodyPr>
            <a:lstStyle/>
            <a:p>
              <a:pPr marL="647698" lvl="1" indent="-323849" algn="ctr">
                <a:lnSpc>
                  <a:spcPts val="3599"/>
                </a:lnSpc>
                <a:buFont typeface="Arial"/>
                <a:buChar char="•"/>
              </a:pPr>
              <a:r>
                <a:rPr lang="en-US" sz="2999">
                  <a:solidFill>
                    <a:srgbClr val="FFFFFF"/>
                  </a:solidFill>
                  <a:latin typeface="Rubik Semi-Bold"/>
                </a:rPr>
                <a:t>ULAŞTIRMA</a:t>
              </a:r>
            </a:p>
          </p:txBody>
        </p:sp>
        <p:sp>
          <p:nvSpPr>
            <p:cNvPr id="15" name="Freeform 15"/>
            <p:cNvSpPr/>
            <p:nvPr/>
          </p:nvSpPr>
          <p:spPr>
            <a:xfrm>
              <a:off x="1857044" y="0"/>
              <a:ext cx="633448" cy="632657"/>
            </a:xfrm>
            <a:custGeom>
              <a:avLst/>
              <a:gdLst/>
              <a:ahLst/>
              <a:cxnLst/>
              <a:rect l="l" t="t" r="r" b="b"/>
              <a:pathLst>
                <a:path w="633448" h="632657">
                  <a:moveTo>
                    <a:pt x="0" y="0"/>
                  </a:moveTo>
                  <a:lnTo>
                    <a:pt x="633448" y="0"/>
                  </a:lnTo>
                  <a:lnTo>
                    <a:pt x="633448" y="632657"/>
                  </a:lnTo>
                  <a:lnTo>
                    <a:pt x="0" y="632657"/>
                  </a:lnTo>
                  <a:lnTo>
                    <a:pt x="0" y="0"/>
                  </a:lnTo>
                  <a:close/>
                </a:path>
              </a:pathLst>
            </a:custGeom>
            <a:blipFill>
              <a:blip r:embed="rId2"/>
              <a:stretch>
                <a:fillRect/>
              </a:stretch>
            </a:blipFill>
          </p:spPr>
          <p:txBody>
            <a:bodyPr/>
            <a:lstStyle/>
            <a:p>
              <a:endParaRPr lang="tr-TR"/>
            </a:p>
          </p:txBody>
        </p:sp>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858FF"/>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753203" y="1314450"/>
          <a:ext cx="15796457" cy="7468219"/>
        </p:xfrm>
        <a:graphic>
          <a:graphicData uri="http://schemas.openxmlformats.org/drawingml/2006/table">
            <a:tbl>
              <a:tblPr/>
              <a:tblGrid>
                <a:gridCol w="4409765">
                  <a:extLst>
                    <a:ext uri="{9D8B030D-6E8A-4147-A177-3AD203B41FA5}">
                      <a16:colId xmlns:a16="http://schemas.microsoft.com/office/drawing/2014/main" val="20000"/>
                    </a:ext>
                  </a:extLst>
                </a:gridCol>
                <a:gridCol w="11386692">
                  <a:extLst>
                    <a:ext uri="{9D8B030D-6E8A-4147-A177-3AD203B41FA5}">
                      <a16:colId xmlns:a16="http://schemas.microsoft.com/office/drawing/2014/main" val="20001"/>
                    </a:ext>
                  </a:extLst>
                </a:gridCol>
              </a:tblGrid>
              <a:tr h="1867055">
                <a:tc>
                  <a:txBody>
                    <a:bodyPr/>
                    <a:lstStyle/>
                    <a:p>
                      <a:pPr algn="l">
                        <a:lnSpc>
                          <a:spcPts val="2799"/>
                        </a:lnSpc>
                        <a:defRPr/>
                      </a:pPr>
                      <a:endParaRPr lang="en-US" sz="1100"/>
                    </a:p>
                    <a:p>
                      <a:pPr algn="l">
                        <a:lnSpc>
                          <a:spcPts val="2799"/>
                        </a:lnSpc>
                      </a:pPr>
                      <a:r>
                        <a:rPr lang="en-US" sz="1999">
                          <a:solidFill>
                            <a:srgbClr val="FFFFFF"/>
                          </a:solidFill>
                          <a:latin typeface="Rubik Bold"/>
                        </a:rPr>
                        <a:t>  Büyük Veri’nin İş</a:t>
                      </a:r>
                    </a:p>
                    <a:p>
                      <a:pPr algn="l">
                        <a:lnSpc>
                          <a:spcPts val="2799"/>
                        </a:lnSpc>
                      </a:pPr>
                      <a:r>
                        <a:rPr lang="en-US" sz="1999">
                          <a:solidFill>
                            <a:srgbClr val="FFFFFF"/>
                          </a:solidFill>
                          <a:latin typeface="Rubik Bold"/>
                        </a:rPr>
                        <a:t>  Dünyasına Etkileri</a:t>
                      </a:r>
                    </a:p>
                    <a:p>
                      <a:pPr algn="l">
                        <a:lnSpc>
                          <a:spcPts val="2799"/>
                        </a:lnSpc>
                      </a:pPr>
                      <a:r>
                        <a:rPr lang="en-US" sz="1999">
                          <a:solidFill>
                            <a:srgbClr val="FFFFFF"/>
                          </a:solidFill>
                          <a:latin typeface="Rubik Bold"/>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0" lvl="0" indent="0" algn="l">
                        <a:lnSpc>
                          <a:spcPts val="2100"/>
                        </a:lnSpc>
                        <a:spcBef>
                          <a:spcPct val="0"/>
                        </a:spcBef>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867055">
                <a:tc>
                  <a:txBody>
                    <a:bodyPr/>
                    <a:lstStyle/>
                    <a:p>
                      <a:pPr algn="l">
                        <a:lnSpc>
                          <a:spcPts val="2100"/>
                        </a:lnSpc>
                        <a:defRPr/>
                      </a:pPr>
                      <a:endParaRPr lang="en-US" sz="1100"/>
                    </a:p>
                    <a:p>
                      <a:pPr algn="l">
                        <a:lnSpc>
                          <a:spcPts val="2799"/>
                        </a:lnSpc>
                      </a:pPr>
                      <a:r>
                        <a:rPr lang="en-US" sz="1999">
                          <a:solidFill>
                            <a:srgbClr val="FFFFFF"/>
                          </a:solidFill>
                          <a:latin typeface="Rubik Bold"/>
                        </a:rPr>
                        <a:t>  Müşteri İlişkileri:</a:t>
                      </a:r>
                    </a:p>
                    <a:p>
                      <a:pPr algn="l">
                        <a:lnSpc>
                          <a:spcPts val="2100"/>
                        </a:lnSpc>
                      </a:pPr>
                      <a:r>
                        <a:rPr lang="en-US" sz="1500">
                          <a:solidFill>
                            <a:srgbClr val="FFFFFF"/>
                          </a:solidFill>
                          <a:latin typeface="Rubik"/>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799"/>
                        </a:lnSpc>
                        <a:defRPr/>
                      </a:pPr>
                      <a:endParaRPr lang="en-US" sz="1100"/>
                    </a:p>
                    <a:p>
                      <a:pPr algn="l">
                        <a:lnSpc>
                          <a:spcPts val="2799"/>
                        </a:lnSpc>
                      </a:pPr>
                      <a:r>
                        <a:rPr lang="en-US" sz="1999">
                          <a:solidFill>
                            <a:srgbClr val="FFFFFF"/>
                          </a:solidFill>
                          <a:latin typeface="Rubik Bold"/>
                        </a:rPr>
                        <a:t>  Büyük veri analitiği, işletmelere müşteri davranışlarını anlama ve</a:t>
                      </a:r>
                    </a:p>
                    <a:p>
                      <a:pPr algn="l">
                        <a:lnSpc>
                          <a:spcPts val="2799"/>
                        </a:lnSpc>
                      </a:pPr>
                      <a:r>
                        <a:rPr lang="en-US" sz="1999">
                          <a:solidFill>
                            <a:srgbClr val="FFFFFF"/>
                          </a:solidFill>
                          <a:latin typeface="Rubik Bold"/>
                        </a:rPr>
                        <a:t>  müşteriye özel deneyimler sunma imkânı verir.</a:t>
                      </a:r>
                    </a:p>
                    <a:p>
                      <a:pPr algn="l">
                        <a:lnSpc>
                          <a:spcPts val="2799"/>
                        </a:lnSpc>
                      </a:pPr>
                      <a:r>
                        <a:rPr lang="en-US" sz="1999">
                          <a:solidFill>
                            <a:srgbClr val="FFFFFF"/>
                          </a:solidFill>
                          <a:latin typeface="Rubik Bold"/>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867055">
                <a:tc>
                  <a:txBody>
                    <a:bodyPr/>
                    <a:lstStyle/>
                    <a:p>
                      <a:pPr algn="l">
                        <a:lnSpc>
                          <a:spcPts val="2100"/>
                        </a:lnSpc>
                        <a:defRPr/>
                      </a:pPr>
                      <a:endParaRPr lang="en-US" sz="1100"/>
                    </a:p>
                    <a:p>
                      <a:pPr algn="l">
                        <a:lnSpc>
                          <a:spcPts val="2799"/>
                        </a:lnSpc>
                      </a:pPr>
                      <a:r>
                        <a:rPr lang="en-US" sz="1999">
                          <a:solidFill>
                            <a:srgbClr val="FFFFFF"/>
                          </a:solidFill>
                          <a:latin typeface="Rubik Bold"/>
                        </a:rPr>
                        <a:t>  Pazarlama Stratejileri:</a:t>
                      </a:r>
                    </a:p>
                    <a:p>
                      <a:pPr algn="l">
                        <a:lnSpc>
                          <a:spcPts val="2100"/>
                        </a:lnSpc>
                      </a:pPr>
                      <a:r>
                        <a:rPr lang="en-US" sz="1500">
                          <a:solidFill>
                            <a:srgbClr val="FFFFFF"/>
                          </a:solidFill>
                          <a:latin typeface="Rubik"/>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799"/>
                        </a:lnSpc>
                        <a:defRPr/>
                      </a:pPr>
                      <a:endParaRPr lang="en-US" sz="1100"/>
                    </a:p>
                    <a:p>
                      <a:pPr algn="l">
                        <a:lnSpc>
                          <a:spcPts val="2799"/>
                        </a:lnSpc>
                      </a:pPr>
                      <a:r>
                        <a:rPr lang="en-US" sz="1999">
                          <a:solidFill>
                            <a:srgbClr val="FFFFFF"/>
                          </a:solidFill>
                          <a:latin typeface="Rubik Bold"/>
                        </a:rPr>
                        <a:t>  Büyük veri sayesinde işletmeler, hedef kitlelerini daha iyi</a:t>
                      </a:r>
                    </a:p>
                    <a:p>
                      <a:pPr algn="l">
                        <a:lnSpc>
                          <a:spcPts val="2799"/>
                        </a:lnSpc>
                      </a:pPr>
                      <a:r>
                        <a:rPr lang="en-US" sz="1999">
                          <a:solidFill>
                            <a:srgbClr val="FFFFFF"/>
                          </a:solidFill>
                          <a:latin typeface="Rubik Bold"/>
                        </a:rPr>
                        <a:t>  anlayabilir ve pazarlama stratejilerini buna göre şekillendirebilir.</a:t>
                      </a:r>
                    </a:p>
                    <a:p>
                      <a:pPr algn="l">
                        <a:lnSpc>
                          <a:spcPts val="2100"/>
                        </a:lnSpc>
                      </a:pPr>
                      <a:r>
                        <a:rPr lang="en-US" sz="1500">
                          <a:solidFill>
                            <a:srgbClr val="FFFFFF"/>
                          </a:solidFill>
                          <a:latin typeface="Rubik"/>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867055">
                <a:tc>
                  <a:txBody>
                    <a:bodyPr/>
                    <a:lstStyle/>
                    <a:p>
                      <a:pPr algn="l">
                        <a:lnSpc>
                          <a:spcPts val="2100"/>
                        </a:lnSpc>
                        <a:defRPr/>
                      </a:pPr>
                      <a:endParaRPr lang="en-US" sz="1100"/>
                    </a:p>
                    <a:p>
                      <a:pPr algn="l">
                        <a:lnSpc>
                          <a:spcPts val="2799"/>
                        </a:lnSpc>
                      </a:pPr>
                      <a:r>
                        <a:rPr lang="en-US" sz="1999">
                          <a:solidFill>
                            <a:srgbClr val="FFFFFF"/>
                          </a:solidFill>
                          <a:latin typeface="Rubik Bold"/>
                        </a:rPr>
                        <a:t>  Operasyonel Verimlilik:</a:t>
                      </a:r>
                    </a:p>
                    <a:p>
                      <a:pPr algn="l">
                        <a:lnSpc>
                          <a:spcPts val="2799"/>
                        </a:lnSpc>
                      </a:pPr>
                      <a:r>
                        <a:rPr lang="en-US" sz="1999">
                          <a:solidFill>
                            <a:srgbClr val="FFFFFF"/>
                          </a:solidFill>
                          <a:latin typeface="Rubik Bold"/>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2799"/>
                        </a:lnSpc>
                        <a:defRPr/>
                      </a:pPr>
                      <a:endParaRPr lang="en-US" sz="1100"/>
                    </a:p>
                    <a:p>
                      <a:pPr algn="l">
                        <a:lnSpc>
                          <a:spcPts val="2799"/>
                        </a:lnSpc>
                      </a:pPr>
                      <a:r>
                        <a:rPr lang="en-US" sz="1999">
                          <a:solidFill>
                            <a:srgbClr val="FFFFFF"/>
                          </a:solidFill>
                          <a:latin typeface="Rubik Bold"/>
                        </a:rPr>
                        <a:t>  Büyük veri analitiği, işletmelere operasyonel verimlilik sağlama ve</a:t>
                      </a:r>
                    </a:p>
                    <a:p>
                      <a:pPr algn="l">
                        <a:lnSpc>
                          <a:spcPts val="2799"/>
                        </a:lnSpc>
                      </a:pPr>
                      <a:r>
                        <a:rPr lang="en-US" sz="1999">
                          <a:solidFill>
                            <a:srgbClr val="FFFFFF"/>
                          </a:solidFill>
                          <a:latin typeface="Rubik Bold"/>
                        </a:rPr>
                        <a:t>  maliyetleri azaltma fırsatı sunar.</a:t>
                      </a:r>
                    </a:p>
                    <a:p>
                      <a:pPr algn="l">
                        <a:lnSpc>
                          <a:spcPts val="2799"/>
                        </a:lnSpc>
                      </a:pPr>
                      <a:r>
                        <a:rPr lang="en-US" sz="1999">
                          <a:solidFill>
                            <a:srgbClr val="FFFFFF"/>
                          </a:solidFill>
                          <a:latin typeface="Rubik Bold"/>
                        </a:rPr>
                        <a:t>  </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588</Words>
  <Application>Microsoft Office PowerPoint</Application>
  <PresentationFormat>Özel</PresentationFormat>
  <Paragraphs>67</Paragraphs>
  <Slides>17</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17</vt:i4>
      </vt:variant>
    </vt:vector>
  </HeadingPairs>
  <TitlesOfParts>
    <vt:vector size="24" baseType="lpstr">
      <vt:lpstr>Rubik Bold</vt:lpstr>
      <vt:lpstr>Rubik Semi-Bold</vt:lpstr>
      <vt:lpstr>Calibri</vt:lpstr>
      <vt:lpstr>Nourd Bold</vt:lpstr>
      <vt:lpstr>Arial</vt:lpstr>
      <vt:lpstr>Rubik</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3D Project Plan Business Presentation</dc:title>
  <cp:lastModifiedBy>Asli K</cp:lastModifiedBy>
  <cp:revision>2</cp:revision>
  <dcterms:created xsi:type="dcterms:W3CDTF">2006-08-16T00:00:00Z</dcterms:created>
  <dcterms:modified xsi:type="dcterms:W3CDTF">2024-05-12T07:20:54Z</dcterms:modified>
  <dc:identifier>DAGE1YJe2Lg</dc:identifier>
</cp:coreProperties>
</file>